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076137755" r:id="rId6"/>
    <p:sldId id="298" r:id="rId7"/>
    <p:sldId id="299" r:id="rId8"/>
    <p:sldId id="300" r:id="rId9"/>
    <p:sldId id="301" r:id="rId10"/>
    <p:sldId id="302" r:id="rId11"/>
    <p:sldId id="303" r:id="rId12"/>
    <p:sldId id="2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6/12/2020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flexera.com/SLO-CM-WP-State-of-the-Cloud-2019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1. </a:t>
            </a:r>
            <a:r>
              <a:rPr kumimoji="0" lang="en-US" sz="2400" b="1" i="0" u="none" strike="noStrike" kern="1200" cap="none" spc="3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69%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Enterprises have a hybrid strategy – Source: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State of the Cloud Report: See the Latest Cloud Trends - </a:t>
            </a:r>
            <a:r>
              <a:rPr lang="en-US">
                <a:hlinkClick r:id="rId3"/>
              </a:rPr>
              <a:t>https://info.flexera.com/SLO-CM-WP-State-of-the-Cloud-2019</a:t>
            </a:r>
            <a:endParaRPr lang="en-US" sz="12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>
                <a:effectLst/>
              </a:rPr>
            </a:br>
            <a:r>
              <a:rPr lang="en-US">
                <a:effectLst/>
              </a:rPr>
              <a:t>2. </a:t>
            </a:r>
            <a:r>
              <a:rPr lang="en-US" sz="2400" b="1" spc="30">
                <a:solidFill>
                  <a:srgbClr val="0070C0"/>
                </a:solidFill>
                <a:latin typeface="Segoe UI Semibold"/>
                <a:cs typeface="Segoe UI Semilight" panose="020B0402040204020203" pitchFamily="34" charset="0"/>
              </a:rPr>
              <a:t>84%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Organizations have a multi-cloud strategy  – Source: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State of the Cloud Report: See the Latest Cloud Trends - </a:t>
            </a:r>
            <a:r>
              <a:rPr lang="en-US">
                <a:hlinkClick r:id="rId3"/>
              </a:rPr>
              <a:t>https://info.flexera.com/SLO-CM-WP-State-of-the-Cloud-2019</a:t>
            </a:r>
            <a:endParaRPr lang="en-US" sz="12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3.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3BFC0B-EA48-4986-AE90-00B4988F3E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55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5" y="75116"/>
            <a:ext cx="925138" cy="3568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17" y="75116"/>
            <a:ext cx="825839" cy="3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5" y="75116"/>
            <a:ext cx="925138" cy="356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17" y="75116"/>
            <a:ext cx="825839" cy="3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5" y="83583"/>
            <a:ext cx="925138" cy="356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029" y="75117"/>
            <a:ext cx="349887" cy="3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5" y="75116"/>
            <a:ext cx="925138" cy="356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17" y="75116"/>
            <a:ext cx="825839" cy="3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5" y="75116"/>
            <a:ext cx="925138" cy="356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029" y="75117"/>
            <a:ext cx="349887" cy="356884"/>
          </a:xfrm>
          <a:prstGeom prst="rect">
            <a:avLst/>
          </a:prstGeom>
        </p:spPr>
      </p:pic>
      <p:sp>
        <p:nvSpPr>
          <p:cNvPr id="8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2840C8F1-646E-4957-AD78-41BA87FD7C53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3389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5C9B8A-D566-4275-B8AE-2AA6DA115DC4}"/>
              </a:ext>
            </a:extLst>
          </p:cNvPr>
          <p:cNvSpPr/>
          <p:nvPr/>
        </p:nvSpPr>
        <p:spPr>
          <a:xfrm>
            <a:off x="8944226" y="3959471"/>
            <a:ext cx="2969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Microsoft Build 2020 - Recap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>
            <a:extLst>
              <a:ext uri="{FF2B5EF4-FFF2-40B4-BE49-F238E27FC236}">
                <a16:creationId xmlns:a16="http://schemas.microsoft.com/office/drawing/2014/main" id="{5D832667-A15F-47B4-A625-39CE6D0F93B2}"/>
              </a:ext>
            </a:extLst>
          </p:cNvPr>
          <p:cNvSpPr/>
          <p:nvPr/>
        </p:nvSpPr>
        <p:spPr>
          <a:xfrm>
            <a:off x="9466830" y="2499801"/>
            <a:ext cx="2601546" cy="1055674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84%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Organizations have a multi-cloud strategy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476B696D-3576-4D38-914C-0A1039C21FC0}"/>
              </a:ext>
            </a:extLst>
          </p:cNvPr>
          <p:cNvSpPr/>
          <p:nvPr/>
        </p:nvSpPr>
        <p:spPr>
          <a:xfrm>
            <a:off x="9466830" y="791558"/>
            <a:ext cx="2433404" cy="1055674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69%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Enterprises have a hybrid strategy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487540C-93F0-4525-AD95-1E58EBBFAD1B}"/>
              </a:ext>
            </a:extLst>
          </p:cNvPr>
          <p:cNvGrpSpPr/>
          <p:nvPr/>
        </p:nvGrpSpPr>
        <p:grpSpPr>
          <a:xfrm>
            <a:off x="8702869" y="674172"/>
            <a:ext cx="645223" cy="645223"/>
            <a:chOff x="8519009" y="1587345"/>
            <a:chExt cx="645223" cy="645223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8A02EA1-C86C-4866-9734-03B4C15EC580}"/>
                </a:ext>
              </a:extLst>
            </p:cNvPr>
            <p:cNvSpPr/>
            <p:nvPr/>
          </p:nvSpPr>
          <p:spPr bwMode="auto">
            <a:xfrm>
              <a:off x="8519009" y="1587345"/>
              <a:ext cx="645223" cy="645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2154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6D46F430-1F17-453F-87CB-F469F7867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989" y="1709325"/>
              <a:ext cx="401263" cy="401263"/>
            </a:xfrm>
            <a:prstGeom prst="rect">
              <a:avLst/>
            </a:prstGeom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2C8C4F3-ACB8-473F-9808-22D142BA7013}"/>
              </a:ext>
            </a:extLst>
          </p:cNvPr>
          <p:cNvGrpSpPr/>
          <p:nvPr/>
        </p:nvGrpSpPr>
        <p:grpSpPr>
          <a:xfrm>
            <a:off x="8702869" y="2395214"/>
            <a:ext cx="645223" cy="645223"/>
            <a:chOff x="8508851" y="2949382"/>
            <a:chExt cx="645223" cy="645223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51489D0-4C9C-4C1F-B0B1-032E51227C41}"/>
                </a:ext>
              </a:extLst>
            </p:cNvPr>
            <p:cNvSpPr/>
            <p:nvPr/>
          </p:nvSpPr>
          <p:spPr bwMode="auto">
            <a:xfrm>
              <a:off x="8508851" y="2949382"/>
              <a:ext cx="645223" cy="645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2154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9B4F086E-4917-4B8E-BA83-27543808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486" y="3096784"/>
              <a:ext cx="251954" cy="35042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45ADD5E-4F89-413B-8910-F7360B166F17}"/>
              </a:ext>
            </a:extLst>
          </p:cNvPr>
          <p:cNvGrpSpPr/>
          <p:nvPr/>
        </p:nvGrpSpPr>
        <p:grpSpPr>
          <a:xfrm>
            <a:off x="8702869" y="4127156"/>
            <a:ext cx="645223" cy="645223"/>
            <a:chOff x="8519009" y="3723524"/>
            <a:chExt cx="645223" cy="645223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3EF6828-251C-45E9-9B68-1B2868CD796D}"/>
                </a:ext>
              </a:extLst>
            </p:cNvPr>
            <p:cNvSpPr/>
            <p:nvPr/>
          </p:nvSpPr>
          <p:spPr bwMode="auto">
            <a:xfrm>
              <a:off x="8519009" y="3723524"/>
              <a:ext cx="645223" cy="6452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2154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3" name="Group 4">
              <a:extLst>
                <a:ext uri="{FF2B5EF4-FFF2-40B4-BE49-F238E27FC236}">
                  <a16:creationId xmlns:a16="http://schemas.microsoft.com/office/drawing/2014/main" id="{A77DD84C-A81B-4BB7-B448-74A8BAF054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8705485" y="3890018"/>
              <a:ext cx="272270" cy="312235"/>
              <a:chOff x="6242" y="2039"/>
              <a:chExt cx="327" cy="375"/>
            </a:xfrm>
          </p:grpSpPr>
          <p:sp>
            <p:nvSpPr>
              <p:cNvPr id="224" name="Rectangle 5">
                <a:extLst>
                  <a:ext uri="{FF2B5EF4-FFF2-40B4-BE49-F238E27FC236}">
                    <a16:creationId xmlns:a16="http://schemas.microsoft.com/office/drawing/2014/main" id="{34CBDDFE-DD4E-4CFF-8522-BFF0F65FA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4" y="2332"/>
                <a:ext cx="35" cy="8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EC0C7A22-14E4-414C-B0C8-57F694E47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5" y="2273"/>
                <a:ext cx="35" cy="1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Rectangle 7">
                <a:extLst>
                  <a:ext uri="{FF2B5EF4-FFF2-40B4-BE49-F238E27FC236}">
                    <a16:creationId xmlns:a16="http://schemas.microsoft.com/office/drawing/2014/main" id="{87A67268-B408-4D98-870B-3A7BAF6A5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7" y="2215"/>
                <a:ext cx="35" cy="1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ectangle 8">
                <a:extLst>
                  <a:ext uri="{FF2B5EF4-FFF2-40B4-BE49-F238E27FC236}">
                    <a16:creationId xmlns:a16="http://schemas.microsoft.com/office/drawing/2014/main" id="{48F6D4B9-D6F9-4E71-A55C-0A71EE178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9" y="2156"/>
                <a:ext cx="35" cy="2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9">
                <a:extLst>
                  <a:ext uri="{FF2B5EF4-FFF2-40B4-BE49-F238E27FC236}">
                    <a16:creationId xmlns:a16="http://schemas.microsoft.com/office/drawing/2014/main" id="{698A1877-8174-405E-9E0B-9D1C13072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0" y="2098"/>
                <a:ext cx="35" cy="3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Rectangle 10">
                <a:extLst>
                  <a:ext uri="{FF2B5EF4-FFF2-40B4-BE49-F238E27FC236}">
                    <a16:creationId xmlns:a16="http://schemas.microsoft.com/office/drawing/2014/main" id="{0AF54620-E99A-4E0E-9965-965E355D9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" y="2039"/>
                <a:ext cx="35" cy="3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F9BC021B-0773-4488-9B82-E8028596F4E8}"/>
              </a:ext>
            </a:extLst>
          </p:cNvPr>
          <p:cNvSpPr txBox="1"/>
          <p:nvPr/>
        </p:nvSpPr>
        <p:spPr>
          <a:xfrm>
            <a:off x="511678" y="1999271"/>
            <a:ext cx="2104018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Operate in remote locations or with intermittent connectivity</a:t>
            </a:r>
          </a:p>
        </p:txBody>
      </p:sp>
      <p:sp>
        <p:nvSpPr>
          <p:cNvPr id="299" name="Title 2">
            <a:extLst>
              <a:ext uri="{FF2B5EF4-FFF2-40B4-BE49-F238E27FC236}">
                <a16:creationId xmlns:a16="http://schemas.microsoft.com/office/drawing/2014/main" id="{C13462D0-3B18-4CDF-AEB4-6710D4AAD307}"/>
              </a:ext>
            </a:extLst>
          </p:cNvPr>
          <p:cNvSpPr txBox="1">
            <a:spLocks/>
          </p:cNvSpPr>
          <p:nvPr/>
        </p:nvSpPr>
        <p:spPr>
          <a:xfrm>
            <a:off x="365760" y="411480"/>
            <a:ext cx="7996656" cy="4431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49" normalizeH="0" baseline="0" noProof="0" dirty="0">
                <a:ln w="3175"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Top Reasons for Choosing Hybrid</a:t>
            </a:r>
          </a:p>
        </p:txBody>
      </p:sp>
      <p:sp>
        <p:nvSpPr>
          <p:cNvPr id="303" name="Oval 23">
            <a:extLst>
              <a:ext uri="{FF2B5EF4-FFF2-40B4-BE49-F238E27FC236}">
                <a16:creationId xmlns:a16="http://schemas.microsoft.com/office/drawing/2014/main" id="{E3DFA178-5899-4882-9140-739EAD7A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992" y="2885732"/>
            <a:ext cx="1688693" cy="1715970"/>
          </a:xfrm>
          <a:prstGeom prst="ellipse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04" name="Oval 23">
            <a:extLst>
              <a:ext uri="{FF2B5EF4-FFF2-40B4-BE49-F238E27FC236}">
                <a16:creationId xmlns:a16="http://schemas.microsoft.com/office/drawing/2014/main" id="{CE064786-DEA1-42B7-BEB3-AA0A58BE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267" y="3137983"/>
            <a:ext cx="1760143" cy="1158238"/>
          </a:xfrm>
          <a:prstGeom prst="ellipse">
            <a:avLst/>
          </a:prstGeom>
          <a:solidFill>
            <a:schemeClr val="bg1">
              <a:alpha val="0"/>
            </a:schemeClr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Hybrid architecture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F3576B-0D33-450B-A716-D67392AF7203}"/>
              </a:ext>
            </a:extLst>
          </p:cNvPr>
          <p:cNvGrpSpPr/>
          <p:nvPr/>
        </p:nvGrpSpPr>
        <p:grpSpPr>
          <a:xfrm>
            <a:off x="2699656" y="2253216"/>
            <a:ext cx="3337314" cy="2708032"/>
            <a:chOff x="2373365" y="2452751"/>
            <a:chExt cx="3337314" cy="270803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28F1D82-69E2-4A33-AD5D-508077731E73}"/>
                </a:ext>
              </a:extLst>
            </p:cNvPr>
            <p:cNvSpPr/>
            <p:nvPr/>
          </p:nvSpPr>
          <p:spPr bwMode="auto">
            <a:xfrm>
              <a:off x="4591189" y="2452751"/>
              <a:ext cx="1119490" cy="689502"/>
            </a:xfrm>
            <a:custGeom>
              <a:avLst/>
              <a:gdLst>
                <a:gd name="connsiteX0" fmla="*/ 0 w 2011680"/>
                <a:gd name="connsiteY0" fmla="*/ 792480 h 792480"/>
                <a:gd name="connsiteX1" fmla="*/ 487680 w 2011680"/>
                <a:gd name="connsiteY1" fmla="*/ 0 h 792480"/>
                <a:gd name="connsiteX2" fmla="*/ 2011680 w 2011680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1680" h="792480">
                  <a:moveTo>
                    <a:pt x="0" y="792480"/>
                  </a:moveTo>
                  <a:lnTo>
                    <a:pt x="487680" y="0"/>
                  </a:lnTo>
                  <a:lnTo>
                    <a:pt x="20116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ysDot"/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6EE843-78EE-48AB-ACBB-ECF73D778057}"/>
                </a:ext>
              </a:extLst>
            </p:cNvPr>
            <p:cNvGrpSpPr/>
            <p:nvPr/>
          </p:nvGrpSpPr>
          <p:grpSpPr>
            <a:xfrm>
              <a:off x="3081023" y="2984287"/>
              <a:ext cx="1983896" cy="1884109"/>
              <a:chOff x="3095310" y="2803405"/>
              <a:chExt cx="2520374" cy="2393603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74DCD020-AADD-4C4F-87B7-B65AC434C2F9}"/>
                  </a:ext>
                </a:extLst>
              </p:cNvPr>
              <p:cNvSpPr/>
              <p:nvPr/>
            </p:nvSpPr>
            <p:spPr>
              <a:xfrm>
                <a:off x="3189777" y="2803405"/>
                <a:ext cx="2354530" cy="2393603"/>
              </a:xfrm>
              <a:prstGeom prst="arc">
                <a:avLst>
                  <a:gd name="adj1" fmla="val 16224326"/>
                  <a:gd name="adj2" fmla="val 19733877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9EE8281D-B379-4A75-A95A-5E832D2EF424}"/>
                  </a:ext>
                </a:extLst>
              </p:cNvPr>
              <p:cNvSpPr/>
              <p:nvPr/>
            </p:nvSpPr>
            <p:spPr>
              <a:xfrm>
                <a:off x="3179824" y="2803405"/>
                <a:ext cx="2354530" cy="2393603"/>
              </a:xfrm>
              <a:prstGeom prst="arc">
                <a:avLst>
                  <a:gd name="adj1" fmla="val 12633750"/>
                  <a:gd name="adj2" fmla="val 16098271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5FD878FB-3228-422A-8D75-C496727BAD00}"/>
                  </a:ext>
                </a:extLst>
              </p:cNvPr>
              <p:cNvSpPr/>
              <p:nvPr/>
            </p:nvSpPr>
            <p:spPr>
              <a:xfrm>
                <a:off x="3179824" y="2803405"/>
                <a:ext cx="2354530" cy="2393603"/>
              </a:xfrm>
              <a:prstGeom prst="arc">
                <a:avLst>
                  <a:gd name="adj1" fmla="val 9065558"/>
                  <a:gd name="adj2" fmla="val 12536201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AE8DDA3A-3439-4E25-BBF1-566E0503FEDD}"/>
                  </a:ext>
                </a:extLst>
              </p:cNvPr>
              <p:cNvSpPr/>
              <p:nvPr/>
            </p:nvSpPr>
            <p:spPr>
              <a:xfrm>
                <a:off x="3179824" y="2803405"/>
                <a:ext cx="2354530" cy="2393603"/>
              </a:xfrm>
              <a:prstGeom prst="arc">
                <a:avLst>
                  <a:gd name="adj1" fmla="val 5499848"/>
                  <a:gd name="adj2" fmla="val 8961642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BA9E6959-047C-4F4A-AF46-3EFB3DBCE78C}"/>
                  </a:ext>
                </a:extLst>
              </p:cNvPr>
              <p:cNvSpPr/>
              <p:nvPr/>
            </p:nvSpPr>
            <p:spPr>
              <a:xfrm>
                <a:off x="3179824" y="2803405"/>
                <a:ext cx="2354530" cy="2393603"/>
              </a:xfrm>
              <a:prstGeom prst="arc">
                <a:avLst>
                  <a:gd name="adj1" fmla="val 1867388"/>
                  <a:gd name="adj2" fmla="val 5379933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42E29198-5392-4E3D-9343-6716BE193C53}"/>
                  </a:ext>
                </a:extLst>
              </p:cNvPr>
              <p:cNvSpPr/>
              <p:nvPr/>
            </p:nvSpPr>
            <p:spPr>
              <a:xfrm>
                <a:off x="3179824" y="2803405"/>
                <a:ext cx="2354530" cy="2393603"/>
              </a:xfrm>
              <a:prstGeom prst="arc">
                <a:avLst>
                  <a:gd name="adj1" fmla="val 19834644"/>
                  <a:gd name="adj2" fmla="val 1757429"/>
                </a:avLst>
              </a:prstGeom>
              <a:ln w="1905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220167-5595-4B9E-8EA0-19C07F78EAB4}"/>
                  </a:ext>
                </a:extLst>
              </p:cNvPr>
              <p:cNvSpPr/>
              <p:nvPr/>
            </p:nvSpPr>
            <p:spPr bwMode="auto">
              <a:xfrm>
                <a:off x="4932034" y="2920171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BF30B29-F155-4214-B78A-2B622C2FC4CD}"/>
                  </a:ext>
                </a:extLst>
              </p:cNvPr>
              <p:cNvSpPr/>
              <p:nvPr/>
            </p:nvSpPr>
            <p:spPr bwMode="auto">
              <a:xfrm>
                <a:off x="3610785" y="2920171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DC528EA-CD2F-4B58-BBDD-76EB9D437227}"/>
                  </a:ext>
                </a:extLst>
              </p:cNvPr>
              <p:cNvSpPr/>
              <p:nvPr/>
            </p:nvSpPr>
            <p:spPr bwMode="auto">
              <a:xfrm>
                <a:off x="4918239" y="4912411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D3B3FA5-8A02-4ECA-848F-1D2DCD0C4CCF}"/>
                  </a:ext>
                </a:extLst>
              </p:cNvPr>
              <p:cNvSpPr/>
              <p:nvPr/>
            </p:nvSpPr>
            <p:spPr bwMode="auto">
              <a:xfrm>
                <a:off x="3610785" y="4912411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A334C9-B3BB-4EEA-BE55-B8FAE4614EC7}"/>
                  </a:ext>
                </a:extLst>
              </p:cNvPr>
              <p:cNvSpPr/>
              <p:nvPr/>
            </p:nvSpPr>
            <p:spPr bwMode="auto">
              <a:xfrm>
                <a:off x="5452054" y="3917034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964E7C-B53B-4832-B37A-2F0388E94CB0}"/>
                  </a:ext>
                </a:extLst>
              </p:cNvPr>
              <p:cNvSpPr/>
              <p:nvPr/>
            </p:nvSpPr>
            <p:spPr bwMode="auto">
              <a:xfrm>
                <a:off x="3095310" y="3917034"/>
                <a:ext cx="163630" cy="16634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31F015B-AAAC-48B8-A20C-57495FF79609}"/>
                </a:ext>
              </a:extLst>
            </p:cNvPr>
            <p:cNvSpPr/>
            <p:nvPr/>
          </p:nvSpPr>
          <p:spPr bwMode="auto">
            <a:xfrm flipH="1">
              <a:off x="2373365" y="2485343"/>
              <a:ext cx="1113410" cy="599924"/>
            </a:xfrm>
            <a:custGeom>
              <a:avLst/>
              <a:gdLst>
                <a:gd name="connsiteX0" fmla="*/ 0 w 2011680"/>
                <a:gd name="connsiteY0" fmla="*/ 792480 h 792480"/>
                <a:gd name="connsiteX1" fmla="*/ 487680 w 2011680"/>
                <a:gd name="connsiteY1" fmla="*/ 0 h 792480"/>
                <a:gd name="connsiteX2" fmla="*/ 2011680 w 2011680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1680" h="792480">
                  <a:moveTo>
                    <a:pt x="0" y="792480"/>
                  </a:moveTo>
                  <a:lnTo>
                    <a:pt x="487680" y="0"/>
                  </a:lnTo>
                  <a:lnTo>
                    <a:pt x="20116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ysDot"/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BA88E4-1AD9-4CD6-9CD3-935E9967E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3365" y="3932648"/>
              <a:ext cx="721948" cy="21948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353CC86-915D-4106-9AD7-34C0412E34ED}"/>
                </a:ext>
              </a:extLst>
            </p:cNvPr>
            <p:cNvSpPr/>
            <p:nvPr/>
          </p:nvSpPr>
          <p:spPr bwMode="auto">
            <a:xfrm flipH="1" flipV="1">
              <a:off x="2373365" y="4709842"/>
              <a:ext cx="1237984" cy="450941"/>
            </a:xfrm>
            <a:custGeom>
              <a:avLst/>
              <a:gdLst>
                <a:gd name="connsiteX0" fmla="*/ 0 w 2011680"/>
                <a:gd name="connsiteY0" fmla="*/ 792480 h 792480"/>
                <a:gd name="connsiteX1" fmla="*/ 487680 w 2011680"/>
                <a:gd name="connsiteY1" fmla="*/ 0 h 792480"/>
                <a:gd name="connsiteX2" fmla="*/ 2011680 w 2011680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1680" h="792480">
                  <a:moveTo>
                    <a:pt x="0" y="792480"/>
                  </a:moveTo>
                  <a:lnTo>
                    <a:pt x="487680" y="0"/>
                  </a:lnTo>
                  <a:lnTo>
                    <a:pt x="20116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ysDot"/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991DEC1-9140-40B6-81A4-19FD2264D487}"/>
                </a:ext>
              </a:extLst>
            </p:cNvPr>
            <p:cNvSpPr/>
            <p:nvPr/>
          </p:nvSpPr>
          <p:spPr bwMode="auto">
            <a:xfrm flipV="1">
              <a:off x="4580330" y="4724367"/>
              <a:ext cx="1130349" cy="414623"/>
            </a:xfrm>
            <a:custGeom>
              <a:avLst/>
              <a:gdLst>
                <a:gd name="connsiteX0" fmla="*/ 0 w 2011680"/>
                <a:gd name="connsiteY0" fmla="*/ 792480 h 792480"/>
                <a:gd name="connsiteX1" fmla="*/ 487680 w 2011680"/>
                <a:gd name="connsiteY1" fmla="*/ 0 h 792480"/>
                <a:gd name="connsiteX2" fmla="*/ 2011680 w 2011680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1680" h="792480">
                  <a:moveTo>
                    <a:pt x="0" y="792480"/>
                  </a:moveTo>
                  <a:lnTo>
                    <a:pt x="487680" y="0"/>
                  </a:lnTo>
                  <a:lnTo>
                    <a:pt x="201168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ysDot"/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8DDDB05-0147-4BD8-B949-0282C9F13A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4919" y="3932648"/>
              <a:ext cx="645760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32561DE-AFDC-44DC-BF2E-4ADB1FA6D5FE}"/>
              </a:ext>
            </a:extLst>
          </p:cNvPr>
          <p:cNvSpPr/>
          <p:nvPr/>
        </p:nvSpPr>
        <p:spPr>
          <a:xfrm>
            <a:off x="492709" y="3491238"/>
            <a:ext cx="212298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Improve IT agility and speed up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software development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C057E4-D22A-451E-8B62-E5505F85AAA0}"/>
              </a:ext>
            </a:extLst>
          </p:cNvPr>
          <p:cNvSpPr/>
          <p:nvPr/>
        </p:nvSpPr>
        <p:spPr>
          <a:xfrm>
            <a:off x="492709" y="4770881"/>
            <a:ext cx="212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Maintain tight integration between cloud and on-premises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591EA38-570F-4DAA-A105-158B049BA5BB}"/>
              </a:ext>
            </a:extLst>
          </p:cNvPr>
          <p:cNvSpPr/>
          <p:nvPr/>
        </p:nvSpPr>
        <p:spPr>
          <a:xfrm>
            <a:off x="5993043" y="3490089"/>
            <a:ext cx="212298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Speed up time to results by processing data close to its source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31BA653-DBBA-4CD8-A20B-6DD1BCEB91D0}"/>
              </a:ext>
            </a:extLst>
          </p:cNvPr>
          <p:cNvSpPr/>
          <p:nvPr/>
        </p:nvSpPr>
        <p:spPr>
          <a:xfrm>
            <a:off x="5993043" y="1999271"/>
            <a:ext cx="212298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Meet speciﬁc regulatory and policy requirements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7B039E2-B34A-44EF-8D37-6E79BE2485B7}"/>
              </a:ext>
            </a:extLst>
          </p:cNvPr>
          <p:cNvSpPr/>
          <p:nvPr/>
        </p:nvSpPr>
        <p:spPr>
          <a:xfrm>
            <a:off x="5993043" y="4770881"/>
            <a:ext cx="212298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 outdated systems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986F9E1-5CD8-4D4B-AF48-6C5B8F87586B}"/>
              </a:ext>
            </a:extLst>
          </p:cNvPr>
          <p:cNvSpPr/>
          <p:nvPr/>
        </p:nvSpPr>
        <p:spPr>
          <a:xfrm>
            <a:off x="9466830" y="4293650"/>
            <a:ext cx="2579128" cy="205287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75%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Enterprise-generated data will be created and processed outside a traditional data center or cloud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74A20-BBBE-4784-B3F5-0C841C72C14D}"/>
              </a:ext>
            </a:extLst>
          </p:cNvPr>
          <p:cNvSpPr txBox="1"/>
          <p:nvPr/>
        </p:nvSpPr>
        <p:spPr>
          <a:xfrm>
            <a:off x="-22186" y="6275797"/>
            <a:ext cx="315277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*Sources – included in notes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245557-1A27-490B-97C4-FAF9166D39F6}"/>
              </a:ext>
            </a:extLst>
          </p:cNvPr>
          <p:cNvCxnSpPr/>
          <p:nvPr/>
        </p:nvCxnSpPr>
        <p:spPr>
          <a:xfrm>
            <a:off x="8766173" y="481322"/>
            <a:ext cx="0" cy="4648200"/>
          </a:xfrm>
          <a:prstGeom prst="line">
            <a:avLst/>
          </a:prstGeom>
          <a:ln w="190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091EE7-4DEF-4AAB-868D-B8B1C375B9D6}"/>
              </a:ext>
            </a:extLst>
          </p:cNvPr>
          <p:cNvCxnSpPr>
            <a:cxnSpLocks/>
          </p:cNvCxnSpPr>
          <p:nvPr/>
        </p:nvCxnSpPr>
        <p:spPr>
          <a:xfrm>
            <a:off x="8371941" y="0"/>
            <a:ext cx="0" cy="6858000"/>
          </a:xfrm>
          <a:prstGeom prst="line">
            <a:avLst/>
          </a:prstGeom>
          <a:ln w="381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23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57C1-EADB-40D0-9A5C-38E4CD0F211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C57182-3A60-45F5-BA61-997AFF50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617774" cy="1079566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Key Drivers for Hybrid Cloud</a:t>
            </a:r>
            <a:br>
              <a:rPr lang="en-US" b="1" dirty="0"/>
            </a:br>
            <a:r>
              <a:rPr lang="en-US" dirty="0"/>
              <a:t>Potential Blockers for Azure Public Adoption:</a:t>
            </a:r>
            <a:br>
              <a:rPr lang="en-US" dirty="0"/>
            </a:b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10B241-E96B-4C93-9BFB-779A301B5F66}"/>
              </a:ext>
            </a:extLst>
          </p:cNvPr>
          <p:cNvSpPr/>
          <p:nvPr/>
        </p:nvSpPr>
        <p:spPr>
          <a:xfrm>
            <a:off x="252543" y="2432614"/>
            <a:ext cx="3544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Regulatory Compliance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Edge Solutions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Disconnected Solutions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Azure Application model On-Premises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1E4CAB-A531-4E27-A52A-038D5D322E0E}"/>
              </a:ext>
            </a:extLst>
          </p:cNvPr>
          <p:cNvGrpSpPr/>
          <p:nvPr/>
        </p:nvGrpSpPr>
        <p:grpSpPr>
          <a:xfrm>
            <a:off x="4136571" y="1792772"/>
            <a:ext cx="7575960" cy="4381583"/>
            <a:chOff x="948141" y="643238"/>
            <a:chExt cx="7942795" cy="4362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2A3A2B-B88B-4624-968D-66F1CF59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141" y="643238"/>
              <a:ext cx="7942795" cy="4362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28EC82-95D9-4CF6-9B8D-D2B8AB9D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3800248"/>
              <a:ext cx="304800" cy="3333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A9671-C328-44A4-841D-A29B579FA44B}"/>
              </a:ext>
            </a:extLst>
          </p:cNvPr>
          <p:cNvGrpSpPr/>
          <p:nvPr/>
        </p:nvGrpSpPr>
        <p:grpSpPr>
          <a:xfrm>
            <a:off x="3115381" y="3718242"/>
            <a:ext cx="3251459" cy="1909149"/>
            <a:chOff x="364662" y="3890184"/>
            <a:chExt cx="4423466" cy="25973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B4D490-5B2C-4E4A-B1B4-BA166ED2197C}"/>
                </a:ext>
              </a:extLst>
            </p:cNvPr>
            <p:cNvSpPr/>
            <p:nvPr/>
          </p:nvSpPr>
          <p:spPr>
            <a:xfrm>
              <a:off x="374388" y="4977104"/>
              <a:ext cx="4413740" cy="577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9902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DB8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datacenter regions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222C85-8C31-4B74-8A6E-A2E4A35E9B46}"/>
                </a:ext>
              </a:extLst>
            </p:cNvPr>
            <p:cNvSpPr txBox="1"/>
            <p:nvPr/>
          </p:nvSpPr>
          <p:spPr>
            <a:xfrm>
              <a:off x="364662" y="3890184"/>
              <a:ext cx="1639025" cy="1411435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marL="0" marR="0" lvl="0" indent="0" algn="ctr" defTabSz="67203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rgbClr val="007DB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576B2A-B669-46B3-A7CE-BC4F56525AD9}"/>
                </a:ext>
              </a:extLst>
            </p:cNvPr>
            <p:cNvSpPr/>
            <p:nvPr/>
          </p:nvSpPr>
          <p:spPr>
            <a:xfrm>
              <a:off x="366394" y="5683562"/>
              <a:ext cx="3881719" cy="803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9902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More than AWS and Google Cloud combined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69843B-B19F-4072-BA15-5CFE193A788C}"/>
                </a:ext>
              </a:extLst>
            </p:cNvPr>
            <p:cNvCxnSpPr>
              <a:cxnSpLocks/>
            </p:cNvCxnSpPr>
            <p:nvPr/>
          </p:nvCxnSpPr>
          <p:spPr>
            <a:xfrm>
              <a:off x="487820" y="5598425"/>
              <a:ext cx="3434523" cy="0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51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852EF-1868-4A4E-9564-70D20E6A27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184B03-DB1D-4EFB-915C-05FB9DB7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53619"/>
            <a:ext cx="9617774" cy="602417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Microsoft Hybrid Portfolio</a:t>
            </a:r>
            <a:br>
              <a:rPr lang="en-US" dirty="0"/>
            </a:b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C3C48C-FF32-4D24-B511-BE948A443CD8}"/>
              </a:ext>
            </a:extLst>
          </p:cNvPr>
          <p:cNvGrpSpPr/>
          <p:nvPr/>
        </p:nvGrpSpPr>
        <p:grpSpPr>
          <a:xfrm>
            <a:off x="1519485" y="2163209"/>
            <a:ext cx="2480102" cy="2818094"/>
            <a:chOff x="1306067" y="2884279"/>
            <a:chExt cx="2888331" cy="2787998"/>
          </a:xfrm>
        </p:grpSpPr>
        <p:pic>
          <p:nvPicPr>
            <p:cNvPr id="9" name="Picture 2" descr="Data-Box-Edge-2019-Draft2-DarkR[4].png">
              <a:extLst>
                <a:ext uri="{FF2B5EF4-FFF2-40B4-BE49-F238E27FC236}">
                  <a16:creationId xmlns:a16="http://schemas.microsoft.com/office/drawing/2014/main" id="{ABA88B3C-9594-48D2-BE70-832FD14DA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06067" y="2884279"/>
              <a:ext cx="1865757" cy="98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16F0-D3C7-4B34-9987-32144A359E63}"/>
                </a:ext>
              </a:extLst>
            </p:cNvPr>
            <p:cNvSpPr/>
            <p:nvPr/>
          </p:nvSpPr>
          <p:spPr bwMode="auto">
            <a:xfrm>
              <a:off x="1306068" y="4848225"/>
              <a:ext cx="2810563" cy="82405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Machine learning at the edge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Edge compute and IoT processing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data transfer to cloud</a:t>
              </a: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681B4431-A359-4248-99D9-D504C4B1578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06068" y="4185829"/>
              <a:ext cx="2888330" cy="3699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none" spc="-50" baseline="0">
                  <a:ln w="3175">
                    <a:noFill/>
                  </a:ln>
                  <a:gradFill>
                    <a:gsLst>
                      <a:gs pos="74359">
                        <a:schemeClr val="tx1"/>
                      </a:gs>
                      <a:gs pos="57576">
                        <a:schemeClr val="tx1"/>
                      </a:gs>
                    </a:gsLst>
                    <a:lin ang="5400000" scaled="0"/>
                  </a:gradFill>
                  <a:effectLst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Azure Stack Edge</a:t>
              </a:r>
            </a:p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2917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Cloud-managed appliance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87F6DD-D5E9-4C0D-8078-596432A2F9A1}"/>
              </a:ext>
            </a:extLst>
          </p:cNvPr>
          <p:cNvGrpSpPr/>
          <p:nvPr/>
        </p:nvGrpSpPr>
        <p:grpSpPr>
          <a:xfrm>
            <a:off x="4378210" y="2150821"/>
            <a:ext cx="2917196" cy="2830482"/>
            <a:chOff x="4966745" y="2867761"/>
            <a:chExt cx="2823485" cy="2804516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5D02633-DDDA-4C2A-81F3-1A9E5950A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745" y="2867761"/>
              <a:ext cx="1763627" cy="100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EE5374-76D2-4B10-8855-9D7BBED10B52}"/>
                </a:ext>
              </a:extLst>
            </p:cNvPr>
            <p:cNvSpPr/>
            <p:nvPr/>
          </p:nvSpPr>
          <p:spPr bwMode="auto">
            <a:xfrm>
              <a:off x="4979667" y="4848225"/>
              <a:ext cx="2810563" cy="82405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Scalable virtualization and storage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Remote branch office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High-performance workloads</a:t>
              </a:r>
            </a:p>
          </p:txBody>
        </p:sp>
        <p:sp>
          <p:nvSpPr>
            <p:cNvPr id="15" name="Title 3" descr="&#10;">
              <a:extLst>
                <a:ext uri="{FF2B5EF4-FFF2-40B4-BE49-F238E27FC236}">
                  <a16:creationId xmlns:a16="http://schemas.microsoft.com/office/drawing/2014/main" id="{ED00BFC8-7158-4C55-999A-5702F77E29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79668" y="4185830"/>
              <a:ext cx="2791474" cy="3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none" spc="-50" baseline="0">
                  <a:ln w="3175">
                    <a:noFill/>
                  </a:ln>
                  <a:gradFill>
                    <a:gsLst>
                      <a:gs pos="74359">
                        <a:schemeClr val="tx1"/>
                      </a:gs>
                      <a:gs pos="57576">
                        <a:schemeClr val="tx1"/>
                      </a:gs>
                    </a:gsLst>
                    <a:lin ang="5400000" scaled="0"/>
                  </a:gradFill>
                  <a:effectLst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Azure Stack HCI</a:t>
              </a:r>
            </a:p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2917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Hyperconverged solution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D48A6E-09BD-4762-8F6A-452A2B2DAC65}"/>
              </a:ext>
            </a:extLst>
          </p:cNvPr>
          <p:cNvGrpSpPr/>
          <p:nvPr/>
        </p:nvGrpSpPr>
        <p:grpSpPr>
          <a:xfrm>
            <a:off x="7857203" y="1779871"/>
            <a:ext cx="2741134" cy="3009843"/>
            <a:chOff x="8653265" y="2373161"/>
            <a:chExt cx="2810564" cy="3610463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D979238-C5C6-4860-B4BF-0ACD99E8E88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3265" y="2373161"/>
              <a:ext cx="1190479" cy="1567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9EEB80-AEA7-43CC-9F3F-83911D26C9A7}"/>
                </a:ext>
              </a:extLst>
            </p:cNvPr>
            <p:cNvSpPr/>
            <p:nvPr/>
          </p:nvSpPr>
          <p:spPr bwMode="auto">
            <a:xfrm>
              <a:off x="8653266" y="4848225"/>
              <a:ext cx="2810563" cy="113539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Connected and disconnected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 Semilight" panose="020B0402040204020203" pitchFamily="34" charset="0"/>
                </a:rPr>
                <a:t>Native PaaS capabilities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 Semilight" panose="020B0402040204020203" pitchFamily="34" charset="0"/>
                </a:rPr>
                <a:t>Data sovereignty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Application modernization</a:t>
              </a:r>
            </a:p>
            <a:p>
              <a:pPr marL="0" marR="0" lvl="0" indent="0" defTabSz="685775" eaLnBrk="1" fontAlgn="base" latinLnBrk="0" hangingPunct="1">
                <a:lnSpc>
                  <a:spcPct val="90000"/>
                </a:lnSpc>
                <a:spcBef>
                  <a:spcPts val="4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Edge Management and Applications</a:t>
              </a:r>
            </a:p>
          </p:txBody>
        </p:sp>
        <p:sp>
          <p:nvSpPr>
            <p:cNvPr id="19" name="Title 3" descr="Azure Stack Hub&#10;">
              <a:extLst>
                <a:ext uri="{FF2B5EF4-FFF2-40B4-BE49-F238E27FC236}">
                  <a16:creationId xmlns:a16="http://schemas.microsoft.com/office/drawing/2014/main" id="{F9054F9C-44FA-4D92-97B7-84429D58B9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53266" y="4185830"/>
              <a:ext cx="2791475" cy="44857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none" spc="-50" baseline="0">
                  <a:ln w="3175">
                    <a:noFill/>
                  </a:ln>
                  <a:gradFill>
                    <a:gsLst>
                      <a:gs pos="74359">
                        <a:schemeClr val="tx1"/>
                      </a:gs>
                      <a:gs pos="57576">
                        <a:schemeClr val="tx1"/>
                      </a:gs>
                    </a:gsLst>
                    <a:lin ang="5400000" scaled="0"/>
                  </a:gradFill>
                  <a:effectLst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Azure Stack Hub</a:t>
              </a:r>
            </a:p>
            <a:p>
              <a:pPr marL="0" marR="0" lvl="0" indent="0" algn="l" defTabSz="69955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2917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Segoe UI" panose="020B0502040204020203" pitchFamily="34" charset="0"/>
                </a:rPr>
                <a:t>Cloud-native integrated system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BA3CA3-D6AB-4284-A00F-ED5A9D6690A5}"/>
              </a:ext>
            </a:extLst>
          </p:cNvPr>
          <p:cNvSpPr/>
          <p:nvPr/>
        </p:nvSpPr>
        <p:spPr>
          <a:xfrm>
            <a:off x="7479562" y="1538242"/>
            <a:ext cx="3397532" cy="3556271"/>
          </a:xfrm>
          <a:prstGeom prst="roundRect">
            <a:avLst/>
          </a:prstGeom>
          <a:noFill/>
          <a:ln w="38100" cap="flat" cmpd="sng" algn="ctr">
            <a:solidFill>
              <a:srgbClr val="CE11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50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B49894-29A0-403D-A272-1FB37619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Stack Hub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5D113-827B-47B0-A5D7-035702A634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4861366-D0F3-48FE-9447-74CCE94DAEFC}"/>
              </a:ext>
            </a:extLst>
          </p:cNvPr>
          <p:cNvSpPr/>
          <p:nvPr/>
        </p:nvSpPr>
        <p:spPr>
          <a:xfrm>
            <a:off x="1358539" y="1742801"/>
            <a:ext cx="9144000" cy="375346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17D07B-916B-47C5-9EB2-344F3362BB35}"/>
              </a:ext>
            </a:extLst>
          </p:cNvPr>
          <p:cNvSpPr/>
          <p:nvPr/>
        </p:nvSpPr>
        <p:spPr>
          <a:xfrm>
            <a:off x="7016873" y="3187575"/>
            <a:ext cx="3515261" cy="521719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Hyper-converged Infrastructure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79F029-0EA8-4C79-9063-5D7BAAA0F816}"/>
              </a:ext>
            </a:extLst>
          </p:cNvPr>
          <p:cNvSpPr/>
          <p:nvPr/>
        </p:nvSpPr>
        <p:spPr>
          <a:xfrm>
            <a:off x="7011095" y="2548063"/>
            <a:ext cx="3515262" cy="521719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Engineered Approach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04D4E4B-517B-405C-9C2B-75483F71003E}"/>
              </a:ext>
            </a:extLst>
          </p:cNvPr>
          <p:cNvSpPr/>
          <p:nvPr/>
        </p:nvSpPr>
        <p:spPr>
          <a:xfrm>
            <a:off x="7002441" y="3829787"/>
            <a:ext cx="3515263" cy="521719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Scale out building blocks* **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0F5F4B-44C3-4470-A2AA-3F4E83ED3AAC}"/>
              </a:ext>
            </a:extLst>
          </p:cNvPr>
          <p:cNvGrpSpPr/>
          <p:nvPr/>
        </p:nvGrpSpPr>
        <p:grpSpPr>
          <a:xfrm>
            <a:off x="1322621" y="3298281"/>
            <a:ext cx="3915577" cy="2206269"/>
            <a:chOff x="4654525" y="2487785"/>
            <a:chExt cx="7546773" cy="4913283"/>
          </a:xfrm>
        </p:grpSpPr>
        <p:sp>
          <p:nvSpPr>
            <p:cNvPr id="80" name="Rounded Rectangle 26">
              <a:extLst>
                <a:ext uri="{FF2B5EF4-FFF2-40B4-BE49-F238E27FC236}">
                  <a16:creationId xmlns:a16="http://schemas.microsoft.com/office/drawing/2014/main" id="{5DB9FCEA-C957-4D7F-8958-D49651A32E83}"/>
                </a:ext>
              </a:extLst>
            </p:cNvPr>
            <p:cNvSpPr/>
            <p:nvPr/>
          </p:nvSpPr>
          <p:spPr bwMode="auto">
            <a:xfrm>
              <a:off x="4922837" y="3016154"/>
              <a:ext cx="7139133" cy="2408507"/>
            </a:xfrm>
            <a:prstGeom prst="roundRect">
              <a:avLst/>
            </a:prstGeom>
            <a:noFill/>
            <a:ln w="38100" cap="flat" cmpd="sng" algn="ctr">
              <a:solidFill>
                <a:srgbClr val="0076CE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3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78B8C34-1199-41FE-8082-FA1BFFB1782C}"/>
                </a:ext>
              </a:extLst>
            </p:cNvPr>
            <p:cNvGrpSpPr/>
            <p:nvPr/>
          </p:nvGrpSpPr>
          <p:grpSpPr>
            <a:xfrm>
              <a:off x="5349979" y="2487785"/>
              <a:ext cx="1114396" cy="1114394"/>
              <a:chOff x="5349979" y="2487785"/>
              <a:chExt cx="1114396" cy="1114394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B5638D2-0253-41C6-8E25-FDEDE4634FD9}"/>
                  </a:ext>
                </a:extLst>
              </p:cNvPr>
              <p:cNvSpPr/>
              <p:nvPr/>
            </p:nvSpPr>
            <p:spPr bwMode="auto">
              <a:xfrm>
                <a:off x="5349979" y="2487785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FD9A5C0-50C9-4DB0-818E-4EFC37FC5A57}"/>
                  </a:ext>
                </a:extLst>
              </p:cNvPr>
              <p:cNvGrpSpPr/>
              <p:nvPr/>
            </p:nvGrpSpPr>
            <p:grpSpPr bwMode="black">
              <a:xfrm>
                <a:off x="5619581" y="2742274"/>
                <a:ext cx="575192" cy="618146"/>
                <a:chOff x="3422650" y="3467100"/>
                <a:chExt cx="533400" cy="549275"/>
              </a:xfrm>
              <a:solidFill>
                <a:srgbClr val="FFFFFF"/>
              </a:solidFill>
            </p:grpSpPr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27B40F7D-BC8F-4919-8A68-F52D9BE00B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3422650" y="3467100"/>
                  <a:ext cx="533400" cy="533400"/>
                </a:xfrm>
                <a:custGeom>
                  <a:avLst/>
                  <a:gdLst>
                    <a:gd name="T0" fmla="*/ 590 w 2193"/>
                    <a:gd name="T1" fmla="*/ 531 h 2197"/>
                    <a:gd name="T2" fmla="*/ 1140 w 2193"/>
                    <a:gd name="T3" fmla="*/ 364 h 2197"/>
                    <a:gd name="T4" fmla="*/ 1100 w 2193"/>
                    <a:gd name="T5" fmla="*/ 435 h 2197"/>
                    <a:gd name="T6" fmla="*/ 1066 w 2193"/>
                    <a:gd name="T7" fmla="*/ 405 h 2197"/>
                    <a:gd name="T8" fmla="*/ 1025 w 2193"/>
                    <a:gd name="T9" fmla="*/ 503 h 2197"/>
                    <a:gd name="T10" fmla="*/ 951 w 2193"/>
                    <a:gd name="T11" fmla="*/ 405 h 2197"/>
                    <a:gd name="T12" fmla="*/ 992 w 2193"/>
                    <a:gd name="T13" fmla="*/ 503 h 2197"/>
                    <a:gd name="T14" fmla="*/ 877 w 2193"/>
                    <a:gd name="T15" fmla="*/ 364 h 2197"/>
                    <a:gd name="T16" fmla="*/ 917 w 2193"/>
                    <a:gd name="T17" fmla="*/ 544 h 2197"/>
                    <a:gd name="T18" fmla="*/ 802 w 2193"/>
                    <a:gd name="T19" fmla="*/ 435 h 2197"/>
                    <a:gd name="T20" fmla="*/ 802 w 2193"/>
                    <a:gd name="T21" fmla="*/ 544 h 2197"/>
                    <a:gd name="T22" fmla="*/ 768 w 2193"/>
                    <a:gd name="T23" fmla="*/ 435 h 2197"/>
                    <a:gd name="T24" fmla="*/ 727 w 2193"/>
                    <a:gd name="T25" fmla="*/ 503 h 2197"/>
                    <a:gd name="T26" fmla="*/ 693 w 2193"/>
                    <a:gd name="T27" fmla="*/ 476 h 2197"/>
                    <a:gd name="T28" fmla="*/ 655 w 2193"/>
                    <a:gd name="T29" fmla="*/ 282 h 2197"/>
                    <a:gd name="T30" fmla="*/ 655 w 2193"/>
                    <a:gd name="T31" fmla="*/ 282 h 2197"/>
                    <a:gd name="T32" fmla="*/ 1140 w 2193"/>
                    <a:gd name="T33" fmla="*/ 92 h 2197"/>
                    <a:gd name="T34" fmla="*/ 1100 w 2193"/>
                    <a:gd name="T35" fmla="*/ 191 h 2197"/>
                    <a:gd name="T36" fmla="*/ 1025 w 2193"/>
                    <a:gd name="T37" fmla="*/ 92 h 2197"/>
                    <a:gd name="T38" fmla="*/ 1066 w 2193"/>
                    <a:gd name="T39" fmla="*/ 191 h 2197"/>
                    <a:gd name="T40" fmla="*/ 951 w 2193"/>
                    <a:gd name="T41" fmla="*/ 52 h 2197"/>
                    <a:gd name="T42" fmla="*/ 992 w 2193"/>
                    <a:gd name="T43" fmla="*/ 231 h 2197"/>
                    <a:gd name="T44" fmla="*/ 877 w 2193"/>
                    <a:gd name="T45" fmla="*/ 123 h 2197"/>
                    <a:gd name="T46" fmla="*/ 877 w 2193"/>
                    <a:gd name="T47" fmla="*/ 231 h 2197"/>
                    <a:gd name="T48" fmla="*/ 842 w 2193"/>
                    <a:gd name="T49" fmla="*/ 123 h 2197"/>
                    <a:gd name="T50" fmla="*/ 802 w 2193"/>
                    <a:gd name="T51" fmla="*/ 191 h 2197"/>
                    <a:gd name="T52" fmla="*/ 768 w 2193"/>
                    <a:gd name="T53" fmla="*/ 163 h 2197"/>
                    <a:gd name="T54" fmla="*/ 653 w 2193"/>
                    <a:gd name="T55" fmla="*/ 52 h 2197"/>
                    <a:gd name="T56" fmla="*/ 653 w 2193"/>
                    <a:gd name="T57" fmla="*/ 163 h 2197"/>
                    <a:gd name="T58" fmla="*/ 1315 w 2193"/>
                    <a:gd name="T59" fmla="*/ 2023 h 2197"/>
                    <a:gd name="T60" fmla="*/ 1444 w 2193"/>
                    <a:gd name="T61" fmla="*/ 2179 h 2197"/>
                    <a:gd name="T62" fmla="*/ 1597 w 2193"/>
                    <a:gd name="T63" fmla="*/ 1488 h 2197"/>
                    <a:gd name="T64" fmla="*/ 2182 w 2193"/>
                    <a:gd name="T65" fmla="*/ 1590 h 2197"/>
                    <a:gd name="T66" fmla="*/ 925 w 2193"/>
                    <a:gd name="T67" fmla="*/ 1617 h 2197"/>
                    <a:gd name="T68" fmla="*/ 1137 w 2193"/>
                    <a:gd name="T69" fmla="*/ 1617 h 2197"/>
                    <a:gd name="T70" fmla="*/ 2090 w 2193"/>
                    <a:gd name="T71" fmla="*/ 1142 h 2197"/>
                    <a:gd name="T72" fmla="*/ 1538 w 2193"/>
                    <a:gd name="T73" fmla="*/ 908 h 2197"/>
                    <a:gd name="T74" fmla="*/ 1043 w 2193"/>
                    <a:gd name="T75" fmla="*/ 908 h 2197"/>
                    <a:gd name="T76" fmla="*/ 103 w 2193"/>
                    <a:gd name="T77" fmla="*/ 1377 h 2197"/>
                    <a:gd name="T78" fmla="*/ 1675 w 2193"/>
                    <a:gd name="T79" fmla="*/ 1407 h 2197"/>
                    <a:gd name="T80" fmla="*/ 1268 w 2193"/>
                    <a:gd name="T81" fmla="*/ 1660 h 2197"/>
                    <a:gd name="T82" fmla="*/ 1268 w 2193"/>
                    <a:gd name="T83" fmla="*/ 1660 h 2197"/>
                    <a:gd name="T84" fmla="*/ 1140 w 2193"/>
                    <a:gd name="T85" fmla="*/ 788 h 2197"/>
                    <a:gd name="T86" fmla="*/ 1025 w 2193"/>
                    <a:gd name="T87" fmla="*/ 677 h 2197"/>
                    <a:gd name="T88" fmla="*/ 1025 w 2193"/>
                    <a:gd name="T89" fmla="*/ 788 h 2197"/>
                    <a:gd name="T90" fmla="*/ 653 w 2193"/>
                    <a:gd name="T91" fmla="*/ 788 h 2197"/>
                    <a:gd name="T92" fmla="*/ 693 w 2193"/>
                    <a:gd name="T93" fmla="*/ 717 h 2197"/>
                    <a:gd name="T94" fmla="*/ 727 w 2193"/>
                    <a:gd name="T95" fmla="*/ 748 h 2197"/>
                    <a:gd name="T96" fmla="*/ 842 w 2193"/>
                    <a:gd name="T97" fmla="*/ 856 h 2197"/>
                    <a:gd name="T98" fmla="*/ 842 w 2193"/>
                    <a:gd name="T99" fmla="*/ 748 h 2197"/>
                    <a:gd name="T100" fmla="*/ 877 w 2193"/>
                    <a:gd name="T101" fmla="*/ 856 h 2197"/>
                    <a:gd name="T102" fmla="*/ 917 w 2193"/>
                    <a:gd name="T103" fmla="*/ 788 h 2197"/>
                    <a:gd name="T104" fmla="*/ 951 w 2193"/>
                    <a:gd name="T105" fmla="*/ 816 h 2197"/>
                    <a:gd name="T106" fmla="*/ 992 w 2193"/>
                    <a:gd name="T107" fmla="*/ 717 h 2197"/>
                    <a:gd name="T108" fmla="*/ 1066 w 2193"/>
                    <a:gd name="T109" fmla="*/ 856 h 2197"/>
                    <a:gd name="T110" fmla="*/ 176 w 2193"/>
                    <a:gd name="T111" fmla="*/ 1407 h 2197"/>
                    <a:gd name="T112" fmla="*/ 0 w 2193"/>
                    <a:gd name="T113" fmla="*/ 1622 h 2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193" h="2197">
                      <a:moveTo>
                        <a:pt x="655" y="595"/>
                      </a:moveTo>
                      <a:cubicBezTo>
                        <a:pt x="1538" y="595"/>
                        <a:pt x="1538" y="595"/>
                        <a:pt x="1538" y="595"/>
                      </a:cubicBezTo>
                      <a:cubicBezTo>
                        <a:pt x="1574" y="595"/>
                        <a:pt x="1603" y="566"/>
                        <a:pt x="1603" y="531"/>
                      </a:cubicBezTo>
                      <a:cubicBezTo>
                        <a:pt x="1603" y="377"/>
                        <a:pt x="1603" y="377"/>
                        <a:pt x="1603" y="377"/>
                      </a:cubicBezTo>
                      <a:cubicBezTo>
                        <a:pt x="1603" y="342"/>
                        <a:pt x="1574" y="313"/>
                        <a:pt x="1538" y="313"/>
                      </a:cubicBezTo>
                      <a:cubicBezTo>
                        <a:pt x="655" y="313"/>
                        <a:pt x="655" y="313"/>
                        <a:pt x="655" y="313"/>
                      </a:cubicBezTo>
                      <a:cubicBezTo>
                        <a:pt x="619" y="313"/>
                        <a:pt x="590" y="342"/>
                        <a:pt x="590" y="377"/>
                      </a:cubicBezTo>
                      <a:cubicBezTo>
                        <a:pt x="590" y="531"/>
                        <a:pt x="590" y="531"/>
                        <a:pt x="590" y="531"/>
                      </a:cubicBezTo>
                      <a:cubicBezTo>
                        <a:pt x="590" y="566"/>
                        <a:pt x="619" y="595"/>
                        <a:pt x="655" y="595"/>
                      </a:cubicBezTo>
                      <a:close/>
                      <a:moveTo>
                        <a:pt x="1464" y="403"/>
                      </a:moveTo>
                      <a:cubicBezTo>
                        <a:pt x="1492" y="403"/>
                        <a:pt x="1515" y="426"/>
                        <a:pt x="1515" y="454"/>
                      </a:cubicBezTo>
                      <a:cubicBezTo>
                        <a:pt x="1515" y="482"/>
                        <a:pt x="1492" y="505"/>
                        <a:pt x="1464" y="505"/>
                      </a:cubicBezTo>
                      <a:cubicBezTo>
                        <a:pt x="1436" y="505"/>
                        <a:pt x="1413" y="482"/>
                        <a:pt x="1413" y="454"/>
                      </a:cubicBezTo>
                      <a:cubicBezTo>
                        <a:pt x="1413" y="426"/>
                        <a:pt x="1436" y="403"/>
                        <a:pt x="1464" y="403"/>
                      </a:cubicBezTo>
                      <a:close/>
                      <a:moveTo>
                        <a:pt x="1100" y="364"/>
                      </a:moveTo>
                      <a:cubicBezTo>
                        <a:pt x="1140" y="364"/>
                        <a:pt x="1140" y="364"/>
                        <a:pt x="1140" y="364"/>
                      </a:cubicBezTo>
                      <a:cubicBezTo>
                        <a:pt x="1140" y="405"/>
                        <a:pt x="1140" y="405"/>
                        <a:pt x="1140" y="405"/>
                      </a:cubicBezTo>
                      <a:cubicBezTo>
                        <a:pt x="1100" y="405"/>
                        <a:pt x="1100" y="405"/>
                        <a:pt x="1100" y="405"/>
                      </a:cubicBezTo>
                      <a:lnTo>
                        <a:pt x="1100" y="364"/>
                      </a:lnTo>
                      <a:close/>
                      <a:moveTo>
                        <a:pt x="1100" y="435"/>
                      </a:moveTo>
                      <a:cubicBezTo>
                        <a:pt x="1140" y="435"/>
                        <a:pt x="1140" y="435"/>
                        <a:pt x="1140" y="435"/>
                      </a:cubicBezTo>
                      <a:cubicBezTo>
                        <a:pt x="1140" y="476"/>
                        <a:pt x="1140" y="476"/>
                        <a:pt x="1140" y="476"/>
                      </a:cubicBezTo>
                      <a:cubicBezTo>
                        <a:pt x="1100" y="476"/>
                        <a:pt x="1100" y="476"/>
                        <a:pt x="1100" y="476"/>
                      </a:cubicBezTo>
                      <a:lnTo>
                        <a:pt x="1100" y="435"/>
                      </a:lnTo>
                      <a:close/>
                      <a:moveTo>
                        <a:pt x="1100" y="503"/>
                      </a:moveTo>
                      <a:cubicBezTo>
                        <a:pt x="1140" y="503"/>
                        <a:pt x="1140" y="503"/>
                        <a:pt x="1140" y="503"/>
                      </a:cubicBezTo>
                      <a:cubicBezTo>
                        <a:pt x="1140" y="544"/>
                        <a:pt x="1140" y="544"/>
                        <a:pt x="1140" y="544"/>
                      </a:cubicBezTo>
                      <a:cubicBezTo>
                        <a:pt x="1100" y="544"/>
                        <a:pt x="1100" y="544"/>
                        <a:pt x="1100" y="544"/>
                      </a:cubicBezTo>
                      <a:lnTo>
                        <a:pt x="1100" y="503"/>
                      </a:lnTo>
                      <a:close/>
                      <a:moveTo>
                        <a:pt x="1025" y="364"/>
                      </a:moveTo>
                      <a:cubicBezTo>
                        <a:pt x="1066" y="364"/>
                        <a:pt x="1066" y="364"/>
                        <a:pt x="1066" y="364"/>
                      </a:cubicBezTo>
                      <a:cubicBezTo>
                        <a:pt x="1066" y="405"/>
                        <a:pt x="1066" y="405"/>
                        <a:pt x="1066" y="405"/>
                      </a:cubicBezTo>
                      <a:cubicBezTo>
                        <a:pt x="1025" y="405"/>
                        <a:pt x="1025" y="405"/>
                        <a:pt x="1025" y="405"/>
                      </a:cubicBezTo>
                      <a:lnTo>
                        <a:pt x="1025" y="364"/>
                      </a:lnTo>
                      <a:close/>
                      <a:moveTo>
                        <a:pt x="1025" y="435"/>
                      </a:moveTo>
                      <a:cubicBezTo>
                        <a:pt x="1066" y="435"/>
                        <a:pt x="1066" y="435"/>
                        <a:pt x="1066" y="435"/>
                      </a:cubicBezTo>
                      <a:cubicBezTo>
                        <a:pt x="1066" y="476"/>
                        <a:pt x="1066" y="476"/>
                        <a:pt x="1066" y="476"/>
                      </a:cubicBezTo>
                      <a:cubicBezTo>
                        <a:pt x="1025" y="476"/>
                        <a:pt x="1025" y="476"/>
                        <a:pt x="1025" y="476"/>
                      </a:cubicBezTo>
                      <a:lnTo>
                        <a:pt x="1025" y="435"/>
                      </a:lnTo>
                      <a:close/>
                      <a:moveTo>
                        <a:pt x="1025" y="503"/>
                      </a:moveTo>
                      <a:cubicBezTo>
                        <a:pt x="1066" y="503"/>
                        <a:pt x="1066" y="503"/>
                        <a:pt x="1066" y="503"/>
                      </a:cubicBezTo>
                      <a:cubicBezTo>
                        <a:pt x="1066" y="544"/>
                        <a:pt x="1066" y="544"/>
                        <a:pt x="1066" y="544"/>
                      </a:cubicBezTo>
                      <a:cubicBezTo>
                        <a:pt x="1025" y="544"/>
                        <a:pt x="1025" y="544"/>
                        <a:pt x="1025" y="544"/>
                      </a:cubicBezTo>
                      <a:lnTo>
                        <a:pt x="1025" y="503"/>
                      </a:lnTo>
                      <a:close/>
                      <a:moveTo>
                        <a:pt x="951" y="364"/>
                      </a:moveTo>
                      <a:cubicBezTo>
                        <a:pt x="992" y="364"/>
                        <a:pt x="992" y="364"/>
                        <a:pt x="992" y="364"/>
                      </a:cubicBezTo>
                      <a:cubicBezTo>
                        <a:pt x="992" y="405"/>
                        <a:pt x="992" y="405"/>
                        <a:pt x="992" y="405"/>
                      </a:cubicBezTo>
                      <a:cubicBezTo>
                        <a:pt x="951" y="405"/>
                        <a:pt x="951" y="405"/>
                        <a:pt x="951" y="405"/>
                      </a:cubicBezTo>
                      <a:lnTo>
                        <a:pt x="951" y="364"/>
                      </a:lnTo>
                      <a:close/>
                      <a:moveTo>
                        <a:pt x="951" y="435"/>
                      </a:moveTo>
                      <a:cubicBezTo>
                        <a:pt x="992" y="435"/>
                        <a:pt x="992" y="435"/>
                        <a:pt x="992" y="435"/>
                      </a:cubicBezTo>
                      <a:cubicBezTo>
                        <a:pt x="992" y="476"/>
                        <a:pt x="992" y="476"/>
                        <a:pt x="992" y="476"/>
                      </a:cubicBezTo>
                      <a:cubicBezTo>
                        <a:pt x="951" y="476"/>
                        <a:pt x="951" y="476"/>
                        <a:pt x="951" y="476"/>
                      </a:cubicBezTo>
                      <a:lnTo>
                        <a:pt x="951" y="435"/>
                      </a:lnTo>
                      <a:close/>
                      <a:moveTo>
                        <a:pt x="951" y="503"/>
                      </a:moveTo>
                      <a:cubicBezTo>
                        <a:pt x="992" y="503"/>
                        <a:pt x="992" y="503"/>
                        <a:pt x="992" y="503"/>
                      </a:cubicBezTo>
                      <a:cubicBezTo>
                        <a:pt x="992" y="544"/>
                        <a:pt x="992" y="544"/>
                        <a:pt x="992" y="544"/>
                      </a:cubicBezTo>
                      <a:cubicBezTo>
                        <a:pt x="951" y="544"/>
                        <a:pt x="951" y="544"/>
                        <a:pt x="951" y="544"/>
                      </a:cubicBezTo>
                      <a:lnTo>
                        <a:pt x="951" y="503"/>
                      </a:lnTo>
                      <a:close/>
                      <a:moveTo>
                        <a:pt x="877" y="364"/>
                      </a:moveTo>
                      <a:cubicBezTo>
                        <a:pt x="917" y="364"/>
                        <a:pt x="917" y="364"/>
                        <a:pt x="917" y="364"/>
                      </a:cubicBezTo>
                      <a:cubicBezTo>
                        <a:pt x="917" y="405"/>
                        <a:pt x="917" y="405"/>
                        <a:pt x="917" y="405"/>
                      </a:cubicBezTo>
                      <a:cubicBezTo>
                        <a:pt x="877" y="405"/>
                        <a:pt x="877" y="405"/>
                        <a:pt x="877" y="405"/>
                      </a:cubicBezTo>
                      <a:lnTo>
                        <a:pt x="877" y="364"/>
                      </a:lnTo>
                      <a:close/>
                      <a:moveTo>
                        <a:pt x="877" y="435"/>
                      </a:moveTo>
                      <a:cubicBezTo>
                        <a:pt x="917" y="435"/>
                        <a:pt x="917" y="435"/>
                        <a:pt x="917" y="435"/>
                      </a:cubicBezTo>
                      <a:cubicBezTo>
                        <a:pt x="917" y="476"/>
                        <a:pt x="917" y="476"/>
                        <a:pt x="917" y="476"/>
                      </a:cubicBezTo>
                      <a:cubicBezTo>
                        <a:pt x="877" y="476"/>
                        <a:pt x="877" y="476"/>
                        <a:pt x="877" y="476"/>
                      </a:cubicBezTo>
                      <a:lnTo>
                        <a:pt x="877" y="435"/>
                      </a:lnTo>
                      <a:close/>
                      <a:moveTo>
                        <a:pt x="877" y="503"/>
                      </a:moveTo>
                      <a:cubicBezTo>
                        <a:pt x="917" y="503"/>
                        <a:pt x="917" y="503"/>
                        <a:pt x="917" y="503"/>
                      </a:cubicBezTo>
                      <a:cubicBezTo>
                        <a:pt x="917" y="544"/>
                        <a:pt x="917" y="544"/>
                        <a:pt x="917" y="544"/>
                      </a:cubicBezTo>
                      <a:cubicBezTo>
                        <a:pt x="877" y="544"/>
                        <a:pt x="877" y="544"/>
                        <a:pt x="877" y="544"/>
                      </a:cubicBezTo>
                      <a:lnTo>
                        <a:pt x="877" y="503"/>
                      </a:lnTo>
                      <a:close/>
                      <a:moveTo>
                        <a:pt x="802" y="364"/>
                      </a:moveTo>
                      <a:cubicBezTo>
                        <a:pt x="842" y="364"/>
                        <a:pt x="842" y="364"/>
                        <a:pt x="842" y="364"/>
                      </a:cubicBezTo>
                      <a:cubicBezTo>
                        <a:pt x="842" y="405"/>
                        <a:pt x="842" y="405"/>
                        <a:pt x="842" y="405"/>
                      </a:cubicBezTo>
                      <a:cubicBezTo>
                        <a:pt x="802" y="405"/>
                        <a:pt x="802" y="405"/>
                        <a:pt x="802" y="405"/>
                      </a:cubicBezTo>
                      <a:lnTo>
                        <a:pt x="802" y="364"/>
                      </a:lnTo>
                      <a:close/>
                      <a:moveTo>
                        <a:pt x="802" y="435"/>
                      </a:moveTo>
                      <a:cubicBezTo>
                        <a:pt x="842" y="435"/>
                        <a:pt x="842" y="435"/>
                        <a:pt x="842" y="435"/>
                      </a:cubicBezTo>
                      <a:cubicBezTo>
                        <a:pt x="842" y="476"/>
                        <a:pt x="842" y="476"/>
                        <a:pt x="842" y="476"/>
                      </a:cubicBezTo>
                      <a:cubicBezTo>
                        <a:pt x="802" y="476"/>
                        <a:pt x="802" y="476"/>
                        <a:pt x="802" y="476"/>
                      </a:cubicBezTo>
                      <a:lnTo>
                        <a:pt x="802" y="435"/>
                      </a:lnTo>
                      <a:close/>
                      <a:moveTo>
                        <a:pt x="802" y="503"/>
                      </a:moveTo>
                      <a:cubicBezTo>
                        <a:pt x="842" y="503"/>
                        <a:pt x="842" y="503"/>
                        <a:pt x="842" y="503"/>
                      </a:cubicBezTo>
                      <a:cubicBezTo>
                        <a:pt x="842" y="544"/>
                        <a:pt x="842" y="544"/>
                        <a:pt x="842" y="544"/>
                      </a:cubicBezTo>
                      <a:cubicBezTo>
                        <a:pt x="802" y="544"/>
                        <a:pt x="802" y="544"/>
                        <a:pt x="802" y="544"/>
                      </a:cubicBezTo>
                      <a:lnTo>
                        <a:pt x="802" y="503"/>
                      </a:lnTo>
                      <a:close/>
                      <a:moveTo>
                        <a:pt x="727" y="364"/>
                      </a:moveTo>
                      <a:cubicBezTo>
                        <a:pt x="768" y="364"/>
                        <a:pt x="768" y="364"/>
                        <a:pt x="768" y="364"/>
                      </a:cubicBezTo>
                      <a:cubicBezTo>
                        <a:pt x="768" y="405"/>
                        <a:pt x="768" y="405"/>
                        <a:pt x="768" y="405"/>
                      </a:cubicBezTo>
                      <a:cubicBezTo>
                        <a:pt x="727" y="405"/>
                        <a:pt x="727" y="405"/>
                        <a:pt x="727" y="405"/>
                      </a:cubicBezTo>
                      <a:lnTo>
                        <a:pt x="727" y="364"/>
                      </a:lnTo>
                      <a:close/>
                      <a:moveTo>
                        <a:pt x="727" y="435"/>
                      </a:moveTo>
                      <a:cubicBezTo>
                        <a:pt x="768" y="435"/>
                        <a:pt x="768" y="435"/>
                        <a:pt x="768" y="435"/>
                      </a:cubicBezTo>
                      <a:cubicBezTo>
                        <a:pt x="768" y="476"/>
                        <a:pt x="768" y="476"/>
                        <a:pt x="768" y="476"/>
                      </a:cubicBezTo>
                      <a:cubicBezTo>
                        <a:pt x="727" y="476"/>
                        <a:pt x="727" y="476"/>
                        <a:pt x="727" y="476"/>
                      </a:cubicBezTo>
                      <a:lnTo>
                        <a:pt x="727" y="435"/>
                      </a:lnTo>
                      <a:close/>
                      <a:moveTo>
                        <a:pt x="727" y="503"/>
                      </a:moveTo>
                      <a:cubicBezTo>
                        <a:pt x="768" y="503"/>
                        <a:pt x="768" y="503"/>
                        <a:pt x="768" y="503"/>
                      </a:cubicBezTo>
                      <a:cubicBezTo>
                        <a:pt x="768" y="544"/>
                        <a:pt x="768" y="544"/>
                        <a:pt x="768" y="544"/>
                      </a:cubicBezTo>
                      <a:cubicBezTo>
                        <a:pt x="727" y="544"/>
                        <a:pt x="727" y="544"/>
                        <a:pt x="727" y="544"/>
                      </a:cubicBezTo>
                      <a:lnTo>
                        <a:pt x="727" y="503"/>
                      </a:lnTo>
                      <a:close/>
                      <a:moveTo>
                        <a:pt x="653" y="364"/>
                      </a:moveTo>
                      <a:cubicBezTo>
                        <a:pt x="693" y="364"/>
                        <a:pt x="693" y="364"/>
                        <a:pt x="693" y="364"/>
                      </a:cubicBezTo>
                      <a:cubicBezTo>
                        <a:pt x="693" y="405"/>
                        <a:pt x="693" y="405"/>
                        <a:pt x="693" y="405"/>
                      </a:cubicBezTo>
                      <a:cubicBezTo>
                        <a:pt x="653" y="405"/>
                        <a:pt x="653" y="405"/>
                        <a:pt x="653" y="405"/>
                      </a:cubicBezTo>
                      <a:lnTo>
                        <a:pt x="653" y="364"/>
                      </a:lnTo>
                      <a:close/>
                      <a:moveTo>
                        <a:pt x="653" y="435"/>
                      </a:moveTo>
                      <a:cubicBezTo>
                        <a:pt x="693" y="435"/>
                        <a:pt x="693" y="435"/>
                        <a:pt x="693" y="435"/>
                      </a:cubicBezTo>
                      <a:cubicBezTo>
                        <a:pt x="693" y="476"/>
                        <a:pt x="693" y="476"/>
                        <a:pt x="693" y="476"/>
                      </a:cubicBezTo>
                      <a:cubicBezTo>
                        <a:pt x="653" y="476"/>
                        <a:pt x="653" y="476"/>
                        <a:pt x="653" y="476"/>
                      </a:cubicBezTo>
                      <a:lnTo>
                        <a:pt x="653" y="435"/>
                      </a:lnTo>
                      <a:close/>
                      <a:moveTo>
                        <a:pt x="653" y="503"/>
                      </a:moveTo>
                      <a:cubicBezTo>
                        <a:pt x="693" y="503"/>
                        <a:pt x="693" y="503"/>
                        <a:pt x="693" y="503"/>
                      </a:cubicBezTo>
                      <a:cubicBezTo>
                        <a:pt x="693" y="544"/>
                        <a:pt x="693" y="544"/>
                        <a:pt x="693" y="544"/>
                      </a:cubicBezTo>
                      <a:cubicBezTo>
                        <a:pt x="653" y="544"/>
                        <a:pt x="653" y="544"/>
                        <a:pt x="653" y="544"/>
                      </a:cubicBezTo>
                      <a:lnTo>
                        <a:pt x="653" y="503"/>
                      </a:lnTo>
                      <a:close/>
                      <a:moveTo>
                        <a:pt x="655" y="282"/>
                      </a:moveTo>
                      <a:cubicBezTo>
                        <a:pt x="1538" y="282"/>
                        <a:pt x="1538" y="282"/>
                        <a:pt x="1538" y="282"/>
                      </a:cubicBezTo>
                      <a:cubicBezTo>
                        <a:pt x="1574" y="282"/>
                        <a:pt x="1603" y="254"/>
                        <a:pt x="1603" y="218"/>
                      </a:cubicBezTo>
                      <a:cubicBezTo>
                        <a:pt x="1603" y="65"/>
                        <a:pt x="1603" y="65"/>
                        <a:pt x="1603" y="65"/>
                      </a:cubicBezTo>
                      <a:cubicBezTo>
                        <a:pt x="1603" y="29"/>
                        <a:pt x="1574" y="0"/>
                        <a:pt x="1538" y="0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cubicBezTo>
                        <a:pt x="619" y="0"/>
                        <a:pt x="590" y="29"/>
                        <a:pt x="590" y="65"/>
                      </a:cubicBezTo>
                      <a:cubicBezTo>
                        <a:pt x="590" y="218"/>
                        <a:pt x="590" y="218"/>
                        <a:pt x="590" y="218"/>
                      </a:cubicBezTo>
                      <a:cubicBezTo>
                        <a:pt x="590" y="254"/>
                        <a:pt x="619" y="282"/>
                        <a:pt x="655" y="282"/>
                      </a:cubicBezTo>
                      <a:close/>
                      <a:moveTo>
                        <a:pt x="1464" y="90"/>
                      </a:moveTo>
                      <a:cubicBezTo>
                        <a:pt x="1492" y="90"/>
                        <a:pt x="1515" y="113"/>
                        <a:pt x="1515" y="141"/>
                      </a:cubicBezTo>
                      <a:cubicBezTo>
                        <a:pt x="1515" y="170"/>
                        <a:pt x="1492" y="192"/>
                        <a:pt x="1464" y="192"/>
                      </a:cubicBezTo>
                      <a:cubicBezTo>
                        <a:pt x="1436" y="192"/>
                        <a:pt x="1413" y="170"/>
                        <a:pt x="1413" y="141"/>
                      </a:cubicBezTo>
                      <a:cubicBezTo>
                        <a:pt x="1413" y="113"/>
                        <a:pt x="1436" y="90"/>
                        <a:pt x="1464" y="90"/>
                      </a:cubicBezTo>
                      <a:close/>
                      <a:moveTo>
                        <a:pt x="1100" y="52"/>
                      </a:moveTo>
                      <a:cubicBezTo>
                        <a:pt x="1140" y="52"/>
                        <a:pt x="1140" y="52"/>
                        <a:pt x="1140" y="52"/>
                      </a:cubicBezTo>
                      <a:cubicBezTo>
                        <a:pt x="1140" y="92"/>
                        <a:pt x="1140" y="92"/>
                        <a:pt x="1140" y="92"/>
                      </a:cubicBezTo>
                      <a:cubicBezTo>
                        <a:pt x="1100" y="92"/>
                        <a:pt x="1100" y="92"/>
                        <a:pt x="1100" y="92"/>
                      </a:cubicBezTo>
                      <a:lnTo>
                        <a:pt x="1100" y="52"/>
                      </a:lnTo>
                      <a:close/>
                      <a:moveTo>
                        <a:pt x="1100" y="123"/>
                      </a:moveTo>
                      <a:cubicBezTo>
                        <a:pt x="1140" y="123"/>
                        <a:pt x="1140" y="123"/>
                        <a:pt x="1140" y="123"/>
                      </a:cubicBezTo>
                      <a:cubicBezTo>
                        <a:pt x="1140" y="163"/>
                        <a:pt x="1140" y="163"/>
                        <a:pt x="1140" y="163"/>
                      </a:cubicBezTo>
                      <a:cubicBezTo>
                        <a:pt x="1100" y="163"/>
                        <a:pt x="1100" y="163"/>
                        <a:pt x="1100" y="163"/>
                      </a:cubicBezTo>
                      <a:lnTo>
                        <a:pt x="1100" y="123"/>
                      </a:lnTo>
                      <a:close/>
                      <a:moveTo>
                        <a:pt x="1100" y="191"/>
                      </a:moveTo>
                      <a:cubicBezTo>
                        <a:pt x="1140" y="191"/>
                        <a:pt x="1140" y="191"/>
                        <a:pt x="1140" y="191"/>
                      </a:cubicBezTo>
                      <a:cubicBezTo>
                        <a:pt x="1140" y="231"/>
                        <a:pt x="1140" y="231"/>
                        <a:pt x="1140" y="231"/>
                      </a:cubicBezTo>
                      <a:cubicBezTo>
                        <a:pt x="1100" y="231"/>
                        <a:pt x="1100" y="231"/>
                        <a:pt x="1100" y="231"/>
                      </a:cubicBezTo>
                      <a:lnTo>
                        <a:pt x="1100" y="191"/>
                      </a:lnTo>
                      <a:close/>
                      <a:moveTo>
                        <a:pt x="1025" y="52"/>
                      </a:moveTo>
                      <a:cubicBezTo>
                        <a:pt x="1066" y="52"/>
                        <a:pt x="1066" y="52"/>
                        <a:pt x="1066" y="52"/>
                      </a:cubicBezTo>
                      <a:cubicBezTo>
                        <a:pt x="1066" y="92"/>
                        <a:pt x="1066" y="92"/>
                        <a:pt x="1066" y="92"/>
                      </a:cubicBezTo>
                      <a:cubicBezTo>
                        <a:pt x="1025" y="92"/>
                        <a:pt x="1025" y="92"/>
                        <a:pt x="1025" y="92"/>
                      </a:cubicBezTo>
                      <a:lnTo>
                        <a:pt x="1025" y="52"/>
                      </a:lnTo>
                      <a:close/>
                      <a:moveTo>
                        <a:pt x="1025" y="123"/>
                      </a:moveTo>
                      <a:cubicBezTo>
                        <a:pt x="1066" y="123"/>
                        <a:pt x="1066" y="123"/>
                        <a:pt x="1066" y="123"/>
                      </a:cubicBezTo>
                      <a:cubicBezTo>
                        <a:pt x="1066" y="163"/>
                        <a:pt x="1066" y="163"/>
                        <a:pt x="1066" y="163"/>
                      </a:cubicBezTo>
                      <a:cubicBezTo>
                        <a:pt x="1025" y="163"/>
                        <a:pt x="1025" y="163"/>
                        <a:pt x="1025" y="163"/>
                      </a:cubicBezTo>
                      <a:lnTo>
                        <a:pt x="1025" y="123"/>
                      </a:lnTo>
                      <a:close/>
                      <a:moveTo>
                        <a:pt x="1025" y="191"/>
                      </a:moveTo>
                      <a:cubicBezTo>
                        <a:pt x="1066" y="191"/>
                        <a:pt x="1066" y="191"/>
                        <a:pt x="1066" y="191"/>
                      </a:cubicBezTo>
                      <a:cubicBezTo>
                        <a:pt x="1066" y="231"/>
                        <a:pt x="1066" y="231"/>
                        <a:pt x="1066" y="231"/>
                      </a:cubicBezTo>
                      <a:cubicBezTo>
                        <a:pt x="1025" y="231"/>
                        <a:pt x="1025" y="231"/>
                        <a:pt x="1025" y="231"/>
                      </a:cubicBezTo>
                      <a:lnTo>
                        <a:pt x="1025" y="191"/>
                      </a:lnTo>
                      <a:close/>
                      <a:moveTo>
                        <a:pt x="951" y="52"/>
                      </a:moveTo>
                      <a:cubicBezTo>
                        <a:pt x="992" y="52"/>
                        <a:pt x="992" y="52"/>
                        <a:pt x="992" y="52"/>
                      </a:cubicBezTo>
                      <a:cubicBezTo>
                        <a:pt x="992" y="92"/>
                        <a:pt x="992" y="92"/>
                        <a:pt x="992" y="92"/>
                      </a:cubicBezTo>
                      <a:cubicBezTo>
                        <a:pt x="951" y="92"/>
                        <a:pt x="951" y="92"/>
                        <a:pt x="951" y="92"/>
                      </a:cubicBezTo>
                      <a:lnTo>
                        <a:pt x="951" y="52"/>
                      </a:lnTo>
                      <a:close/>
                      <a:moveTo>
                        <a:pt x="951" y="123"/>
                      </a:moveTo>
                      <a:cubicBezTo>
                        <a:pt x="992" y="123"/>
                        <a:pt x="992" y="123"/>
                        <a:pt x="992" y="123"/>
                      </a:cubicBezTo>
                      <a:cubicBezTo>
                        <a:pt x="992" y="163"/>
                        <a:pt x="992" y="163"/>
                        <a:pt x="992" y="163"/>
                      </a:cubicBezTo>
                      <a:cubicBezTo>
                        <a:pt x="951" y="163"/>
                        <a:pt x="951" y="163"/>
                        <a:pt x="951" y="163"/>
                      </a:cubicBezTo>
                      <a:lnTo>
                        <a:pt x="951" y="123"/>
                      </a:lnTo>
                      <a:close/>
                      <a:moveTo>
                        <a:pt x="951" y="191"/>
                      </a:moveTo>
                      <a:cubicBezTo>
                        <a:pt x="992" y="191"/>
                        <a:pt x="992" y="191"/>
                        <a:pt x="992" y="191"/>
                      </a:cubicBezTo>
                      <a:cubicBezTo>
                        <a:pt x="992" y="231"/>
                        <a:pt x="992" y="231"/>
                        <a:pt x="992" y="231"/>
                      </a:cubicBezTo>
                      <a:cubicBezTo>
                        <a:pt x="951" y="231"/>
                        <a:pt x="951" y="231"/>
                        <a:pt x="951" y="231"/>
                      </a:cubicBezTo>
                      <a:lnTo>
                        <a:pt x="951" y="191"/>
                      </a:lnTo>
                      <a:close/>
                      <a:moveTo>
                        <a:pt x="877" y="52"/>
                      </a:moveTo>
                      <a:cubicBezTo>
                        <a:pt x="917" y="52"/>
                        <a:pt x="917" y="52"/>
                        <a:pt x="917" y="52"/>
                      </a:cubicBezTo>
                      <a:cubicBezTo>
                        <a:pt x="917" y="92"/>
                        <a:pt x="917" y="92"/>
                        <a:pt x="917" y="92"/>
                      </a:cubicBezTo>
                      <a:cubicBezTo>
                        <a:pt x="877" y="92"/>
                        <a:pt x="877" y="92"/>
                        <a:pt x="877" y="92"/>
                      </a:cubicBezTo>
                      <a:lnTo>
                        <a:pt x="877" y="52"/>
                      </a:lnTo>
                      <a:close/>
                      <a:moveTo>
                        <a:pt x="877" y="123"/>
                      </a:moveTo>
                      <a:cubicBezTo>
                        <a:pt x="917" y="123"/>
                        <a:pt x="917" y="123"/>
                        <a:pt x="917" y="123"/>
                      </a:cubicBezTo>
                      <a:cubicBezTo>
                        <a:pt x="917" y="163"/>
                        <a:pt x="917" y="163"/>
                        <a:pt x="917" y="163"/>
                      </a:cubicBezTo>
                      <a:cubicBezTo>
                        <a:pt x="877" y="163"/>
                        <a:pt x="877" y="163"/>
                        <a:pt x="877" y="163"/>
                      </a:cubicBezTo>
                      <a:lnTo>
                        <a:pt x="877" y="123"/>
                      </a:lnTo>
                      <a:close/>
                      <a:moveTo>
                        <a:pt x="877" y="191"/>
                      </a:moveTo>
                      <a:cubicBezTo>
                        <a:pt x="917" y="191"/>
                        <a:pt x="917" y="191"/>
                        <a:pt x="917" y="191"/>
                      </a:cubicBezTo>
                      <a:cubicBezTo>
                        <a:pt x="917" y="231"/>
                        <a:pt x="917" y="231"/>
                        <a:pt x="917" y="231"/>
                      </a:cubicBezTo>
                      <a:cubicBezTo>
                        <a:pt x="877" y="231"/>
                        <a:pt x="877" y="231"/>
                        <a:pt x="877" y="231"/>
                      </a:cubicBezTo>
                      <a:lnTo>
                        <a:pt x="877" y="191"/>
                      </a:lnTo>
                      <a:close/>
                      <a:moveTo>
                        <a:pt x="802" y="52"/>
                      </a:moveTo>
                      <a:cubicBezTo>
                        <a:pt x="842" y="52"/>
                        <a:pt x="842" y="52"/>
                        <a:pt x="842" y="52"/>
                      </a:cubicBezTo>
                      <a:cubicBezTo>
                        <a:pt x="842" y="92"/>
                        <a:pt x="842" y="92"/>
                        <a:pt x="842" y="92"/>
                      </a:cubicBezTo>
                      <a:cubicBezTo>
                        <a:pt x="802" y="92"/>
                        <a:pt x="802" y="92"/>
                        <a:pt x="802" y="92"/>
                      </a:cubicBezTo>
                      <a:lnTo>
                        <a:pt x="802" y="52"/>
                      </a:lnTo>
                      <a:close/>
                      <a:moveTo>
                        <a:pt x="802" y="123"/>
                      </a:moveTo>
                      <a:cubicBezTo>
                        <a:pt x="842" y="123"/>
                        <a:pt x="842" y="123"/>
                        <a:pt x="842" y="123"/>
                      </a:cubicBezTo>
                      <a:cubicBezTo>
                        <a:pt x="842" y="163"/>
                        <a:pt x="842" y="163"/>
                        <a:pt x="842" y="163"/>
                      </a:cubicBezTo>
                      <a:cubicBezTo>
                        <a:pt x="802" y="163"/>
                        <a:pt x="802" y="163"/>
                        <a:pt x="802" y="163"/>
                      </a:cubicBezTo>
                      <a:lnTo>
                        <a:pt x="802" y="123"/>
                      </a:lnTo>
                      <a:close/>
                      <a:moveTo>
                        <a:pt x="802" y="191"/>
                      </a:moveTo>
                      <a:cubicBezTo>
                        <a:pt x="842" y="191"/>
                        <a:pt x="842" y="191"/>
                        <a:pt x="842" y="191"/>
                      </a:cubicBezTo>
                      <a:cubicBezTo>
                        <a:pt x="842" y="231"/>
                        <a:pt x="842" y="231"/>
                        <a:pt x="842" y="231"/>
                      </a:cubicBezTo>
                      <a:cubicBezTo>
                        <a:pt x="802" y="231"/>
                        <a:pt x="802" y="231"/>
                        <a:pt x="802" y="231"/>
                      </a:cubicBezTo>
                      <a:lnTo>
                        <a:pt x="802" y="191"/>
                      </a:lnTo>
                      <a:close/>
                      <a:moveTo>
                        <a:pt x="727" y="52"/>
                      </a:moveTo>
                      <a:cubicBezTo>
                        <a:pt x="768" y="52"/>
                        <a:pt x="768" y="52"/>
                        <a:pt x="768" y="52"/>
                      </a:cubicBezTo>
                      <a:cubicBezTo>
                        <a:pt x="768" y="92"/>
                        <a:pt x="768" y="92"/>
                        <a:pt x="768" y="92"/>
                      </a:cubicBezTo>
                      <a:cubicBezTo>
                        <a:pt x="727" y="92"/>
                        <a:pt x="727" y="92"/>
                        <a:pt x="727" y="92"/>
                      </a:cubicBezTo>
                      <a:lnTo>
                        <a:pt x="727" y="52"/>
                      </a:lnTo>
                      <a:close/>
                      <a:moveTo>
                        <a:pt x="727" y="123"/>
                      </a:moveTo>
                      <a:cubicBezTo>
                        <a:pt x="768" y="123"/>
                        <a:pt x="768" y="123"/>
                        <a:pt x="768" y="123"/>
                      </a:cubicBezTo>
                      <a:cubicBezTo>
                        <a:pt x="768" y="163"/>
                        <a:pt x="768" y="163"/>
                        <a:pt x="768" y="163"/>
                      </a:cubicBezTo>
                      <a:cubicBezTo>
                        <a:pt x="727" y="163"/>
                        <a:pt x="727" y="163"/>
                        <a:pt x="727" y="163"/>
                      </a:cubicBezTo>
                      <a:lnTo>
                        <a:pt x="727" y="123"/>
                      </a:lnTo>
                      <a:close/>
                      <a:moveTo>
                        <a:pt x="727" y="191"/>
                      </a:moveTo>
                      <a:cubicBezTo>
                        <a:pt x="768" y="191"/>
                        <a:pt x="768" y="191"/>
                        <a:pt x="768" y="191"/>
                      </a:cubicBezTo>
                      <a:cubicBezTo>
                        <a:pt x="768" y="231"/>
                        <a:pt x="768" y="231"/>
                        <a:pt x="768" y="231"/>
                      </a:cubicBezTo>
                      <a:cubicBezTo>
                        <a:pt x="727" y="231"/>
                        <a:pt x="727" y="231"/>
                        <a:pt x="727" y="231"/>
                      </a:cubicBezTo>
                      <a:lnTo>
                        <a:pt x="727" y="191"/>
                      </a:lnTo>
                      <a:close/>
                      <a:moveTo>
                        <a:pt x="653" y="52"/>
                      </a:moveTo>
                      <a:cubicBezTo>
                        <a:pt x="693" y="52"/>
                        <a:pt x="693" y="52"/>
                        <a:pt x="693" y="52"/>
                      </a:cubicBezTo>
                      <a:cubicBezTo>
                        <a:pt x="693" y="92"/>
                        <a:pt x="693" y="92"/>
                        <a:pt x="693" y="92"/>
                      </a:cubicBezTo>
                      <a:cubicBezTo>
                        <a:pt x="653" y="92"/>
                        <a:pt x="653" y="92"/>
                        <a:pt x="653" y="92"/>
                      </a:cubicBezTo>
                      <a:lnTo>
                        <a:pt x="653" y="52"/>
                      </a:lnTo>
                      <a:close/>
                      <a:moveTo>
                        <a:pt x="653" y="123"/>
                      </a:moveTo>
                      <a:cubicBezTo>
                        <a:pt x="693" y="123"/>
                        <a:pt x="693" y="123"/>
                        <a:pt x="693" y="123"/>
                      </a:cubicBezTo>
                      <a:cubicBezTo>
                        <a:pt x="693" y="163"/>
                        <a:pt x="693" y="163"/>
                        <a:pt x="693" y="163"/>
                      </a:cubicBezTo>
                      <a:cubicBezTo>
                        <a:pt x="653" y="163"/>
                        <a:pt x="653" y="163"/>
                        <a:pt x="653" y="163"/>
                      </a:cubicBezTo>
                      <a:lnTo>
                        <a:pt x="653" y="123"/>
                      </a:lnTo>
                      <a:close/>
                      <a:moveTo>
                        <a:pt x="653" y="191"/>
                      </a:moveTo>
                      <a:cubicBezTo>
                        <a:pt x="693" y="191"/>
                        <a:pt x="693" y="191"/>
                        <a:pt x="693" y="191"/>
                      </a:cubicBezTo>
                      <a:cubicBezTo>
                        <a:pt x="693" y="231"/>
                        <a:pt x="693" y="231"/>
                        <a:pt x="693" y="231"/>
                      </a:cubicBezTo>
                      <a:cubicBezTo>
                        <a:pt x="653" y="231"/>
                        <a:pt x="653" y="231"/>
                        <a:pt x="653" y="231"/>
                      </a:cubicBezTo>
                      <a:lnTo>
                        <a:pt x="653" y="191"/>
                      </a:lnTo>
                      <a:close/>
                      <a:moveTo>
                        <a:pt x="1345" y="2036"/>
                      </a:moveTo>
                      <a:cubicBezTo>
                        <a:pt x="1339" y="2029"/>
                        <a:pt x="1325" y="2023"/>
                        <a:pt x="1315" y="2023"/>
                      </a:cubicBezTo>
                      <a:cubicBezTo>
                        <a:pt x="878" y="2023"/>
                        <a:pt x="878" y="2023"/>
                        <a:pt x="878" y="2023"/>
                      </a:cubicBezTo>
                      <a:cubicBezTo>
                        <a:pt x="868" y="2023"/>
                        <a:pt x="855" y="2029"/>
                        <a:pt x="848" y="2036"/>
                      </a:cubicBezTo>
                      <a:cubicBezTo>
                        <a:pt x="761" y="2138"/>
                        <a:pt x="761" y="2138"/>
                        <a:pt x="761" y="2138"/>
                      </a:cubicBezTo>
                      <a:cubicBezTo>
                        <a:pt x="755" y="2146"/>
                        <a:pt x="749" y="2160"/>
                        <a:pt x="749" y="2170"/>
                      </a:cubicBezTo>
                      <a:cubicBezTo>
                        <a:pt x="749" y="2179"/>
                        <a:pt x="749" y="2179"/>
                        <a:pt x="749" y="2179"/>
                      </a:cubicBezTo>
                      <a:cubicBezTo>
                        <a:pt x="749" y="2189"/>
                        <a:pt x="757" y="2197"/>
                        <a:pt x="767" y="2197"/>
                      </a:cubicBezTo>
                      <a:cubicBezTo>
                        <a:pt x="1426" y="2197"/>
                        <a:pt x="1426" y="2197"/>
                        <a:pt x="1426" y="2197"/>
                      </a:cubicBezTo>
                      <a:cubicBezTo>
                        <a:pt x="1436" y="2197"/>
                        <a:pt x="1444" y="2189"/>
                        <a:pt x="1444" y="2179"/>
                      </a:cubicBezTo>
                      <a:cubicBezTo>
                        <a:pt x="1444" y="2170"/>
                        <a:pt x="1444" y="2170"/>
                        <a:pt x="1444" y="2170"/>
                      </a:cubicBezTo>
                      <a:cubicBezTo>
                        <a:pt x="1444" y="2160"/>
                        <a:pt x="1439" y="2146"/>
                        <a:pt x="1432" y="2138"/>
                      </a:cubicBezTo>
                      <a:lnTo>
                        <a:pt x="1345" y="2036"/>
                      </a:lnTo>
                      <a:close/>
                      <a:moveTo>
                        <a:pt x="2182" y="1590"/>
                      </a:moveTo>
                      <a:cubicBezTo>
                        <a:pt x="2095" y="1488"/>
                        <a:pt x="2095" y="1488"/>
                        <a:pt x="2095" y="1488"/>
                      </a:cubicBezTo>
                      <a:cubicBezTo>
                        <a:pt x="2088" y="1480"/>
                        <a:pt x="2075" y="1474"/>
                        <a:pt x="2065" y="1474"/>
                      </a:cubicBezTo>
                      <a:cubicBezTo>
                        <a:pt x="1627" y="1474"/>
                        <a:pt x="1627" y="1474"/>
                        <a:pt x="1627" y="1474"/>
                      </a:cubicBezTo>
                      <a:cubicBezTo>
                        <a:pt x="1617" y="1474"/>
                        <a:pt x="1604" y="1480"/>
                        <a:pt x="1597" y="1488"/>
                      </a:cubicBezTo>
                      <a:cubicBezTo>
                        <a:pt x="1510" y="1590"/>
                        <a:pt x="1510" y="1590"/>
                        <a:pt x="1510" y="1590"/>
                      </a:cubicBezTo>
                      <a:cubicBezTo>
                        <a:pt x="1504" y="1598"/>
                        <a:pt x="1499" y="1612"/>
                        <a:pt x="1499" y="1622"/>
                      </a:cubicBezTo>
                      <a:cubicBezTo>
                        <a:pt x="1499" y="1630"/>
                        <a:pt x="1499" y="1630"/>
                        <a:pt x="1499" y="1630"/>
                      </a:cubicBezTo>
                      <a:cubicBezTo>
                        <a:pt x="1499" y="1640"/>
                        <a:pt x="1507" y="1649"/>
                        <a:pt x="1517" y="1649"/>
                      </a:cubicBezTo>
                      <a:cubicBezTo>
                        <a:pt x="2175" y="1649"/>
                        <a:pt x="2175" y="1649"/>
                        <a:pt x="2175" y="1649"/>
                      </a:cubicBezTo>
                      <a:cubicBezTo>
                        <a:pt x="2185" y="1649"/>
                        <a:pt x="2193" y="1640"/>
                        <a:pt x="2193" y="1630"/>
                      </a:cubicBezTo>
                      <a:cubicBezTo>
                        <a:pt x="2193" y="1622"/>
                        <a:pt x="2193" y="1622"/>
                        <a:pt x="2193" y="1622"/>
                      </a:cubicBezTo>
                      <a:cubicBezTo>
                        <a:pt x="2193" y="1612"/>
                        <a:pt x="2188" y="1598"/>
                        <a:pt x="2182" y="1590"/>
                      </a:cubicBezTo>
                      <a:close/>
                      <a:moveTo>
                        <a:pt x="176" y="1449"/>
                      </a:moveTo>
                      <a:cubicBezTo>
                        <a:pt x="519" y="1449"/>
                        <a:pt x="519" y="1449"/>
                        <a:pt x="519" y="1449"/>
                      </a:cubicBezTo>
                      <a:cubicBezTo>
                        <a:pt x="559" y="1449"/>
                        <a:pt x="591" y="1417"/>
                        <a:pt x="591" y="1377"/>
                      </a:cubicBezTo>
                      <a:cubicBezTo>
                        <a:pt x="591" y="1322"/>
                        <a:pt x="591" y="1322"/>
                        <a:pt x="591" y="1322"/>
                      </a:cubicBezTo>
                      <a:cubicBezTo>
                        <a:pt x="920" y="1322"/>
                        <a:pt x="920" y="1322"/>
                        <a:pt x="920" y="1322"/>
                      </a:cubicBezTo>
                      <a:cubicBezTo>
                        <a:pt x="936" y="1388"/>
                        <a:pt x="990" y="1440"/>
                        <a:pt x="1057" y="1455"/>
                      </a:cubicBezTo>
                      <a:cubicBezTo>
                        <a:pt x="1057" y="1617"/>
                        <a:pt x="1057" y="1617"/>
                        <a:pt x="1057" y="1617"/>
                      </a:cubicBezTo>
                      <a:cubicBezTo>
                        <a:pt x="925" y="1617"/>
                        <a:pt x="925" y="1617"/>
                        <a:pt x="925" y="1617"/>
                      </a:cubicBezTo>
                      <a:cubicBezTo>
                        <a:pt x="885" y="1617"/>
                        <a:pt x="853" y="1650"/>
                        <a:pt x="853" y="1690"/>
                      </a:cubicBezTo>
                      <a:cubicBezTo>
                        <a:pt x="853" y="1925"/>
                        <a:pt x="853" y="1925"/>
                        <a:pt x="853" y="1925"/>
                      </a:cubicBezTo>
                      <a:cubicBezTo>
                        <a:pt x="853" y="1965"/>
                        <a:pt x="885" y="1997"/>
                        <a:pt x="925" y="1997"/>
                      </a:cubicBezTo>
                      <a:cubicBezTo>
                        <a:pt x="1268" y="1997"/>
                        <a:pt x="1268" y="1997"/>
                        <a:pt x="1268" y="1997"/>
                      </a:cubicBezTo>
                      <a:cubicBezTo>
                        <a:pt x="1308" y="1997"/>
                        <a:pt x="1341" y="1965"/>
                        <a:pt x="1341" y="1925"/>
                      </a:cubicBezTo>
                      <a:cubicBezTo>
                        <a:pt x="1341" y="1690"/>
                        <a:pt x="1341" y="1690"/>
                        <a:pt x="1341" y="1690"/>
                      </a:cubicBezTo>
                      <a:cubicBezTo>
                        <a:pt x="1341" y="1650"/>
                        <a:pt x="1308" y="1617"/>
                        <a:pt x="1268" y="1617"/>
                      </a:cubicBezTo>
                      <a:cubicBezTo>
                        <a:pt x="1137" y="1617"/>
                        <a:pt x="1137" y="1617"/>
                        <a:pt x="1137" y="1617"/>
                      </a:cubicBezTo>
                      <a:cubicBezTo>
                        <a:pt x="1137" y="1455"/>
                        <a:pt x="1137" y="1455"/>
                        <a:pt x="1137" y="1455"/>
                      </a:cubicBezTo>
                      <a:cubicBezTo>
                        <a:pt x="1204" y="1440"/>
                        <a:pt x="1257" y="1388"/>
                        <a:pt x="1273" y="1322"/>
                      </a:cubicBezTo>
                      <a:cubicBezTo>
                        <a:pt x="1602" y="1322"/>
                        <a:pt x="1602" y="1322"/>
                        <a:pt x="1602" y="1322"/>
                      </a:cubicBezTo>
                      <a:cubicBezTo>
                        <a:pt x="1602" y="1377"/>
                        <a:pt x="1602" y="1377"/>
                        <a:pt x="1602" y="1377"/>
                      </a:cubicBezTo>
                      <a:cubicBezTo>
                        <a:pt x="1602" y="1417"/>
                        <a:pt x="1634" y="1449"/>
                        <a:pt x="1675" y="1449"/>
                      </a:cubicBezTo>
                      <a:cubicBezTo>
                        <a:pt x="2018" y="1449"/>
                        <a:pt x="2018" y="1449"/>
                        <a:pt x="2018" y="1449"/>
                      </a:cubicBezTo>
                      <a:cubicBezTo>
                        <a:pt x="2058" y="1449"/>
                        <a:pt x="2090" y="1417"/>
                        <a:pt x="2090" y="1377"/>
                      </a:cubicBezTo>
                      <a:cubicBezTo>
                        <a:pt x="2090" y="1142"/>
                        <a:pt x="2090" y="1142"/>
                        <a:pt x="2090" y="1142"/>
                      </a:cubicBezTo>
                      <a:cubicBezTo>
                        <a:pt x="2090" y="1102"/>
                        <a:pt x="2058" y="1069"/>
                        <a:pt x="2018" y="1069"/>
                      </a:cubicBezTo>
                      <a:cubicBezTo>
                        <a:pt x="1675" y="1069"/>
                        <a:pt x="1675" y="1069"/>
                        <a:pt x="1675" y="1069"/>
                      </a:cubicBezTo>
                      <a:cubicBezTo>
                        <a:pt x="1634" y="1069"/>
                        <a:pt x="1602" y="1102"/>
                        <a:pt x="1602" y="1142"/>
                      </a:cubicBezTo>
                      <a:cubicBezTo>
                        <a:pt x="1602" y="1242"/>
                        <a:pt x="1602" y="1242"/>
                        <a:pt x="1602" y="1242"/>
                      </a:cubicBezTo>
                      <a:cubicBezTo>
                        <a:pt x="1275" y="1242"/>
                        <a:pt x="1275" y="1242"/>
                        <a:pt x="1275" y="1242"/>
                      </a:cubicBezTo>
                      <a:cubicBezTo>
                        <a:pt x="1262" y="1176"/>
                        <a:pt x="1214" y="1122"/>
                        <a:pt x="1150" y="1103"/>
                      </a:cubicBezTo>
                      <a:cubicBezTo>
                        <a:pt x="1150" y="908"/>
                        <a:pt x="1150" y="908"/>
                        <a:pt x="1150" y="908"/>
                      </a:cubicBezTo>
                      <a:cubicBezTo>
                        <a:pt x="1538" y="908"/>
                        <a:pt x="1538" y="908"/>
                        <a:pt x="1538" y="908"/>
                      </a:cubicBezTo>
                      <a:cubicBezTo>
                        <a:pt x="1574" y="908"/>
                        <a:pt x="1603" y="879"/>
                        <a:pt x="1603" y="843"/>
                      </a:cubicBezTo>
                      <a:cubicBezTo>
                        <a:pt x="1603" y="690"/>
                        <a:pt x="1603" y="690"/>
                        <a:pt x="1603" y="690"/>
                      </a:cubicBezTo>
                      <a:cubicBezTo>
                        <a:pt x="1603" y="654"/>
                        <a:pt x="1574" y="625"/>
                        <a:pt x="1538" y="625"/>
                      </a:cubicBezTo>
                      <a:cubicBezTo>
                        <a:pt x="655" y="625"/>
                        <a:pt x="655" y="625"/>
                        <a:pt x="655" y="625"/>
                      </a:cubicBezTo>
                      <a:cubicBezTo>
                        <a:pt x="619" y="625"/>
                        <a:pt x="590" y="654"/>
                        <a:pt x="590" y="690"/>
                      </a:cubicBezTo>
                      <a:cubicBezTo>
                        <a:pt x="590" y="843"/>
                        <a:pt x="590" y="843"/>
                        <a:pt x="590" y="843"/>
                      </a:cubicBezTo>
                      <a:cubicBezTo>
                        <a:pt x="590" y="879"/>
                        <a:pt x="619" y="908"/>
                        <a:pt x="655" y="908"/>
                      </a:cubicBezTo>
                      <a:cubicBezTo>
                        <a:pt x="1043" y="908"/>
                        <a:pt x="1043" y="908"/>
                        <a:pt x="1043" y="908"/>
                      </a:cubicBezTo>
                      <a:cubicBezTo>
                        <a:pt x="1043" y="1103"/>
                        <a:pt x="1043" y="1103"/>
                        <a:pt x="1043" y="1103"/>
                      </a:cubicBezTo>
                      <a:cubicBezTo>
                        <a:pt x="980" y="1122"/>
                        <a:pt x="931" y="1176"/>
                        <a:pt x="918" y="1242"/>
                      </a:cubicBezTo>
                      <a:cubicBezTo>
                        <a:pt x="591" y="1242"/>
                        <a:pt x="591" y="1242"/>
                        <a:pt x="591" y="1242"/>
                      </a:cubicBezTo>
                      <a:cubicBezTo>
                        <a:pt x="591" y="1142"/>
                        <a:pt x="591" y="1142"/>
                        <a:pt x="591" y="1142"/>
                      </a:cubicBezTo>
                      <a:cubicBezTo>
                        <a:pt x="591" y="1102"/>
                        <a:pt x="559" y="1069"/>
                        <a:pt x="519" y="1069"/>
                      </a:cubicBezTo>
                      <a:cubicBezTo>
                        <a:pt x="176" y="1069"/>
                        <a:pt x="176" y="1069"/>
                        <a:pt x="176" y="1069"/>
                      </a:cubicBezTo>
                      <a:cubicBezTo>
                        <a:pt x="136" y="1069"/>
                        <a:pt x="103" y="1102"/>
                        <a:pt x="103" y="1142"/>
                      </a:cubicBezTo>
                      <a:cubicBezTo>
                        <a:pt x="103" y="1377"/>
                        <a:pt x="103" y="1377"/>
                        <a:pt x="103" y="1377"/>
                      </a:cubicBezTo>
                      <a:cubicBezTo>
                        <a:pt x="103" y="1417"/>
                        <a:pt x="136" y="1449"/>
                        <a:pt x="176" y="1449"/>
                      </a:cubicBezTo>
                      <a:close/>
                      <a:moveTo>
                        <a:pt x="1644" y="1142"/>
                      </a:moveTo>
                      <a:cubicBezTo>
                        <a:pt x="1644" y="1125"/>
                        <a:pt x="1658" y="1111"/>
                        <a:pt x="1675" y="1111"/>
                      </a:cubicBezTo>
                      <a:cubicBezTo>
                        <a:pt x="2018" y="1111"/>
                        <a:pt x="2018" y="1111"/>
                        <a:pt x="2018" y="1111"/>
                      </a:cubicBezTo>
                      <a:cubicBezTo>
                        <a:pt x="2034" y="1111"/>
                        <a:pt x="2048" y="1125"/>
                        <a:pt x="2048" y="1142"/>
                      </a:cubicBezTo>
                      <a:cubicBezTo>
                        <a:pt x="2048" y="1377"/>
                        <a:pt x="2048" y="1377"/>
                        <a:pt x="2048" y="1377"/>
                      </a:cubicBezTo>
                      <a:cubicBezTo>
                        <a:pt x="2048" y="1393"/>
                        <a:pt x="2034" y="1407"/>
                        <a:pt x="2018" y="1407"/>
                      </a:cubicBezTo>
                      <a:cubicBezTo>
                        <a:pt x="1675" y="1407"/>
                        <a:pt x="1675" y="1407"/>
                        <a:pt x="1675" y="1407"/>
                      </a:cubicBezTo>
                      <a:cubicBezTo>
                        <a:pt x="1658" y="1407"/>
                        <a:pt x="1644" y="1393"/>
                        <a:pt x="1644" y="1377"/>
                      </a:cubicBezTo>
                      <a:lnTo>
                        <a:pt x="1644" y="1142"/>
                      </a:lnTo>
                      <a:close/>
                      <a:moveTo>
                        <a:pt x="1464" y="715"/>
                      </a:moveTo>
                      <a:cubicBezTo>
                        <a:pt x="1492" y="715"/>
                        <a:pt x="1515" y="738"/>
                        <a:pt x="1515" y="766"/>
                      </a:cubicBezTo>
                      <a:cubicBezTo>
                        <a:pt x="1515" y="795"/>
                        <a:pt x="1492" y="818"/>
                        <a:pt x="1464" y="818"/>
                      </a:cubicBezTo>
                      <a:cubicBezTo>
                        <a:pt x="1436" y="818"/>
                        <a:pt x="1413" y="795"/>
                        <a:pt x="1413" y="766"/>
                      </a:cubicBezTo>
                      <a:cubicBezTo>
                        <a:pt x="1413" y="738"/>
                        <a:pt x="1436" y="715"/>
                        <a:pt x="1464" y="715"/>
                      </a:cubicBezTo>
                      <a:close/>
                      <a:moveTo>
                        <a:pt x="1268" y="1660"/>
                      </a:moveTo>
                      <a:cubicBezTo>
                        <a:pt x="1285" y="1660"/>
                        <a:pt x="1298" y="1673"/>
                        <a:pt x="1298" y="1690"/>
                      </a:cubicBezTo>
                      <a:cubicBezTo>
                        <a:pt x="1298" y="1925"/>
                        <a:pt x="1298" y="1925"/>
                        <a:pt x="1298" y="1925"/>
                      </a:cubicBezTo>
                      <a:cubicBezTo>
                        <a:pt x="1298" y="1942"/>
                        <a:pt x="1285" y="1955"/>
                        <a:pt x="1268" y="1955"/>
                      </a:cubicBezTo>
                      <a:cubicBezTo>
                        <a:pt x="925" y="1955"/>
                        <a:pt x="925" y="1955"/>
                        <a:pt x="925" y="1955"/>
                      </a:cubicBezTo>
                      <a:cubicBezTo>
                        <a:pt x="908" y="1955"/>
                        <a:pt x="895" y="1942"/>
                        <a:pt x="895" y="1925"/>
                      </a:cubicBezTo>
                      <a:cubicBezTo>
                        <a:pt x="895" y="1690"/>
                        <a:pt x="895" y="1690"/>
                        <a:pt x="895" y="1690"/>
                      </a:cubicBezTo>
                      <a:cubicBezTo>
                        <a:pt x="895" y="1673"/>
                        <a:pt x="908" y="1660"/>
                        <a:pt x="925" y="1660"/>
                      </a:cubicBezTo>
                      <a:lnTo>
                        <a:pt x="1268" y="1660"/>
                      </a:lnTo>
                      <a:close/>
                      <a:moveTo>
                        <a:pt x="1100" y="677"/>
                      </a:moveTo>
                      <a:cubicBezTo>
                        <a:pt x="1140" y="677"/>
                        <a:pt x="1140" y="677"/>
                        <a:pt x="1140" y="677"/>
                      </a:cubicBezTo>
                      <a:cubicBezTo>
                        <a:pt x="1140" y="717"/>
                        <a:pt x="1140" y="717"/>
                        <a:pt x="1140" y="717"/>
                      </a:cubicBezTo>
                      <a:cubicBezTo>
                        <a:pt x="1100" y="717"/>
                        <a:pt x="1100" y="717"/>
                        <a:pt x="1100" y="717"/>
                      </a:cubicBezTo>
                      <a:lnTo>
                        <a:pt x="1100" y="677"/>
                      </a:lnTo>
                      <a:close/>
                      <a:moveTo>
                        <a:pt x="1100" y="748"/>
                      </a:moveTo>
                      <a:cubicBezTo>
                        <a:pt x="1140" y="748"/>
                        <a:pt x="1140" y="748"/>
                        <a:pt x="1140" y="748"/>
                      </a:cubicBezTo>
                      <a:cubicBezTo>
                        <a:pt x="1140" y="788"/>
                        <a:pt x="1140" y="788"/>
                        <a:pt x="1140" y="788"/>
                      </a:cubicBezTo>
                      <a:cubicBezTo>
                        <a:pt x="1100" y="788"/>
                        <a:pt x="1100" y="788"/>
                        <a:pt x="1100" y="788"/>
                      </a:cubicBezTo>
                      <a:lnTo>
                        <a:pt x="1100" y="748"/>
                      </a:lnTo>
                      <a:close/>
                      <a:moveTo>
                        <a:pt x="1100" y="816"/>
                      </a:moveTo>
                      <a:cubicBezTo>
                        <a:pt x="1140" y="816"/>
                        <a:pt x="1140" y="816"/>
                        <a:pt x="1140" y="816"/>
                      </a:cubicBezTo>
                      <a:cubicBezTo>
                        <a:pt x="1140" y="856"/>
                        <a:pt x="1140" y="856"/>
                        <a:pt x="1140" y="856"/>
                      </a:cubicBezTo>
                      <a:cubicBezTo>
                        <a:pt x="1100" y="856"/>
                        <a:pt x="1100" y="856"/>
                        <a:pt x="1100" y="856"/>
                      </a:cubicBezTo>
                      <a:lnTo>
                        <a:pt x="1100" y="816"/>
                      </a:lnTo>
                      <a:close/>
                      <a:moveTo>
                        <a:pt x="1025" y="677"/>
                      </a:moveTo>
                      <a:cubicBezTo>
                        <a:pt x="1066" y="677"/>
                        <a:pt x="1066" y="677"/>
                        <a:pt x="1066" y="677"/>
                      </a:cubicBezTo>
                      <a:cubicBezTo>
                        <a:pt x="1066" y="717"/>
                        <a:pt x="1066" y="717"/>
                        <a:pt x="1066" y="717"/>
                      </a:cubicBezTo>
                      <a:cubicBezTo>
                        <a:pt x="1025" y="717"/>
                        <a:pt x="1025" y="717"/>
                        <a:pt x="1025" y="717"/>
                      </a:cubicBezTo>
                      <a:lnTo>
                        <a:pt x="1025" y="677"/>
                      </a:lnTo>
                      <a:close/>
                      <a:moveTo>
                        <a:pt x="1025" y="748"/>
                      </a:moveTo>
                      <a:cubicBezTo>
                        <a:pt x="1066" y="748"/>
                        <a:pt x="1066" y="748"/>
                        <a:pt x="1066" y="748"/>
                      </a:cubicBezTo>
                      <a:cubicBezTo>
                        <a:pt x="1066" y="788"/>
                        <a:pt x="1066" y="788"/>
                        <a:pt x="1066" y="788"/>
                      </a:cubicBezTo>
                      <a:cubicBezTo>
                        <a:pt x="1025" y="788"/>
                        <a:pt x="1025" y="788"/>
                        <a:pt x="1025" y="788"/>
                      </a:cubicBezTo>
                      <a:lnTo>
                        <a:pt x="1025" y="748"/>
                      </a:lnTo>
                      <a:close/>
                      <a:moveTo>
                        <a:pt x="693" y="856"/>
                      </a:moveTo>
                      <a:cubicBezTo>
                        <a:pt x="653" y="856"/>
                        <a:pt x="653" y="856"/>
                        <a:pt x="653" y="856"/>
                      </a:cubicBezTo>
                      <a:cubicBezTo>
                        <a:pt x="653" y="816"/>
                        <a:pt x="653" y="816"/>
                        <a:pt x="653" y="816"/>
                      </a:cubicBezTo>
                      <a:cubicBezTo>
                        <a:pt x="693" y="816"/>
                        <a:pt x="693" y="816"/>
                        <a:pt x="693" y="816"/>
                      </a:cubicBezTo>
                      <a:lnTo>
                        <a:pt x="693" y="856"/>
                      </a:lnTo>
                      <a:close/>
                      <a:moveTo>
                        <a:pt x="693" y="788"/>
                      </a:moveTo>
                      <a:cubicBezTo>
                        <a:pt x="653" y="788"/>
                        <a:pt x="653" y="788"/>
                        <a:pt x="653" y="788"/>
                      </a:cubicBezTo>
                      <a:cubicBezTo>
                        <a:pt x="653" y="748"/>
                        <a:pt x="653" y="748"/>
                        <a:pt x="653" y="748"/>
                      </a:cubicBezTo>
                      <a:cubicBezTo>
                        <a:pt x="693" y="748"/>
                        <a:pt x="693" y="748"/>
                        <a:pt x="693" y="748"/>
                      </a:cubicBezTo>
                      <a:lnTo>
                        <a:pt x="693" y="788"/>
                      </a:lnTo>
                      <a:close/>
                      <a:moveTo>
                        <a:pt x="693" y="717"/>
                      </a:moveTo>
                      <a:cubicBezTo>
                        <a:pt x="653" y="717"/>
                        <a:pt x="653" y="717"/>
                        <a:pt x="653" y="717"/>
                      </a:cubicBezTo>
                      <a:cubicBezTo>
                        <a:pt x="653" y="677"/>
                        <a:pt x="653" y="677"/>
                        <a:pt x="653" y="677"/>
                      </a:cubicBezTo>
                      <a:cubicBezTo>
                        <a:pt x="693" y="677"/>
                        <a:pt x="693" y="677"/>
                        <a:pt x="693" y="677"/>
                      </a:cubicBezTo>
                      <a:lnTo>
                        <a:pt x="693" y="717"/>
                      </a:lnTo>
                      <a:close/>
                      <a:moveTo>
                        <a:pt x="768" y="856"/>
                      </a:moveTo>
                      <a:cubicBezTo>
                        <a:pt x="727" y="856"/>
                        <a:pt x="727" y="856"/>
                        <a:pt x="727" y="856"/>
                      </a:cubicBezTo>
                      <a:cubicBezTo>
                        <a:pt x="727" y="816"/>
                        <a:pt x="727" y="816"/>
                        <a:pt x="727" y="816"/>
                      </a:cubicBezTo>
                      <a:cubicBezTo>
                        <a:pt x="768" y="816"/>
                        <a:pt x="768" y="816"/>
                        <a:pt x="768" y="816"/>
                      </a:cubicBezTo>
                      <a:lnTo>
                        <a:pt x="768" y="856"/>
                      </a:lnTo>
                      <a:close/>
                      <a:moveTo>
                        <a:pt x="768" y="788"/>
                      </a:moveTo>
                      <a:cubicBezTo>
                        <a:pt x="727" y="788"/>
                        <a:pt x="727" y="788"/>
                        <a:pt x="727" y="788"/>
                      </a:cubicBezTo>
                      <a:cubicBezTo>
                        <a:pt x="727" y="748"/>
                        <a:pt x="727" y="748"/>
                        <a:pt x="727" y="748"/>
                      </a:cubicBezTo>
                      <a:cubicBezTo>
                        <a:pt x="768" y="748"/>
                        <a:pt x="768" y="748"/>
                        <a:pt x="768" y="748"/>
                      </a:cubicBezTo>
                      <a:lnTo>
                        <a:pt x="768" y="788"/>
                      </a:lnTo>
                      <a:close/>
                      <a:moveTo>
                        <a:pt x="768" y="717"/>
                      </a:moveTo>
                      <a:cubicBezTo>
                        <a:pt x="727" y="717"/>
                        <a:pt x="727" y="717"/>
                        <a:pt x="727" y="717"/>
                      </a:cubicBezTo>
                      <a:cubicBezTo>
                        <a:pt x="727" y="677"/>
                        <a:pt x="727" y="677"/>
                        <a:pt x="727" y="677"/>
                      </a:cubicBezTo>
                      <a:cubicBezTo>
                        <a:pt x="768" y="677"/>
                        <a:pt x="768" y="677"/>
                        <a:pt x="768" y="677"/>
                      </a:cubicBezTo>
                      <a:lnTo>
                        <a:pt x="768" y="717"/>
                      </a:lnTo>
                      <a:close/>
                      <a:moveTo>
                        <a:pt x="842" y="856"/>
                      </a:moveTo>
                      <a:cubicBezTo>
                        <a:pt x="802" y="856"/>
                        <a:pt x="802" y="856"/>
                        <a:pt x="802" y="856"/>
                      </a:cubicBezTo>
                      <a:cubicBezTo>
                        <a:pt x="802" y="816"/>
                        <a:pt x="802" y="816"/>
                        <a:pt x="802" y="816"/>
                      </a:cubicBezTo>
                      <a:cubicBezTo>
                        <a:pt x="842" y="816"/>
                        <a:pt x="842" y="816"/>
                        <a:pt x="842" y="816"/>
                      </a:cubicBezTo>
                      <a:lnTo>
                        <a:pt x="842" y="856"/>
                      </a:lnTo>
                      <a:close/>
                      <a:moveTo>
                        <a:pt x="842" y="788"/>
                      </a:moveTo>
                      <a:cubicBezTo>
                        <a:pt x="802" y="788"/>
                        <a:pt x="802" y="788"/>
                        <a:pt x="802" y="788"/>
                      </a:cubicBezTo>
                      <a:cubicBezTo>
                        <a:pt x="802" y="748"/>
                        <a:pt x="802" y="748"/>
                        <a:pt x="802" y="748"/>
                      </a:cubicBezTo>
                      <a:cubicBezTo>
                        <a:pt x="842" y="748"/>
                        <a:pt x="842" y="748"/>
                        <a:pt x="842" y="748"/>
                      </a:cubicBezTo>
                      <a:lnTo>
                        <a:pt x="842" y="788"/>
                      </a:lnTo>
                      <a:close/>
                      <a:moveTo>
                        <a:pt x="842" y="717"/>
                      </a:moveTo>
                      <a:cubicBezTo>
                        <a:pt x="802" y="717"/>
                        <a:pt x="802" y="717"/>
                        <a:pt x="802" y="717"/>
                      </a:cubicBezTo>
                      <a:cubicBezTo>
                        <a:pt x="802" y="677"/>
                        <a:pt x="802" y="677"/>
                        <a:pt x="802" y="677"/>
                      </a:cubicBezTo>
                      <a:cubicBezTo>
                        <a:pt x="842" y="677"/>
                        <a:pt x="842" y="677"/>
                        <a:pt x="842" y="677"/>
                      </a:cubicBezTo>
                      <a:lnTo>
                        <a:pt x="842" y="717"/>
                      </a:lnTo>
                      <a:close/>
                      <a:moveTo>
                        <a:pt x="917" y="856"/>
                      </a:moveTo>
                      <a:cubicBezTo>
                        <a:pt x="877" y="856"/>
                        <a:pt x="877" y="856"/>
                        <a:pt x="877" y="856"/>
                      </a:cubicBezTo>
                      <a:cubicBezTo>
                        <a:pt x="877" y="816"/>
                        <a:pt x="877" y="816"/>
                        <a:pt x="877" y="816"/>
                      </a:cubicBezTo>
                      <a:cubicBezTo>
                        <a:pt x="917" y="816"/>
                        <a:pt x="917" y="816"/>
                        <a:pt x="917" y="816"/>
                      </a:cubicBezTo>
                      <a:lnTo>
                        <a:pt x="917" y="856"/>
                      </a:lnTo>
                      <a:close/>
                      <a:moveTo>
                        <a:pt x="917" y="788"/>
                      </a:moveTo>
                      <a:cubicBezTo>
                        <a:pt x="877" y="788"/>
                        <a:pt x="877" y="788"/>
                        <a:pt x="877" y="788"/>
                      </a:cubicBezTo>
                      <a:cubicBezTo>
                        <a:pt x="877" y="748"/>
                        <a:pt x="877" y="748"/>
                        <a:pt x="877" y="748"/>
                      </a:cubicBezTo>
                      <a:cubicBezTo>
                        <a:pt x="917" y="748"/>
                        <a:pt x="917" y="748"/>
                        <a:pt x="917" y="748"/>
                      </a:cubicBezTo>
                      <a:lnTo>
                        <a:pt x="917" y="788"/>
                      </a:lnTo>
                      <a:close/>
                      <a:moveTo>
                        <a:pt x="917" y="717"/>
                      </a:moveTo>
                      <a:cubicBezTo>
                        <a:pt x="877" y="717"/>
                        <a:pt x="877" y="717"/>
                        <a:pt x="877" y="717"/>
                      </a:cubicBezTo>
                      <a:cubicBezTo>
                        <a:pt x="877" y="677"/>
                        <a:pt x="877" y="677"/>
                        <a:pt x="877" y="677"/>
                      </a:cubicBezTo>
                      <a:cubicBezTo>
                        <a:pt x="917" y="677"/>
                        <a:pt x="917" y="677"/>
                        <a:pt x="917" y="677"/>
                      </a:cubicBezTo>
                      <a:lnTo>
                        <a:pt x="917" y="717"/>
                      </a:lnTo>
                      <a:close/>
                      <a:moveTo>
                        <a:pt x="992" y="856"/>
                      </a:moveTo>
                      <a:cubicBezTo>
                        <a:pt x="951" y="856"/>
                        <a:pt x="951" y="856"/>
                        <a:pt x="951" y="856"/>
                      </a:cubicBezTo>
                      <a:cubicBezTo>
                        <a:pt x="951" y="816"/>
                        <a:pt x="951" y="816"/>
                        <a:pt x="951" y="816"/>
                      </a:cubicBezTo>
                      <a:cubicBezTo>
                        <a:pt x="992" y="816"/>
                        <a:pt x="992" y="816"/>
                        <a:pt x="992" y="816"/>
                      </a:cubicBezTo>
                      <a:lnTo>
                        <a:pt x="992" y="856"/>
                      </a:lnTo>
                      <a:close/>
                      <a:moveTo>
                        <a:pt x="992" y="788"/>
                      </a:moveTo>
                      <a:cubicBezTo>
                        <a:pt x="951" y="788"/>
                        <a:pt x="951" y="788"/>
                        <a:pt x="951" y="788"/>
                      </a:cubicBezTo>
                      <a:cubicBezTo>
                        <a:pt x="951" y="748"/>
                        <a:pt x="951" y="748"/>
                        <a:pt x="951" y="748"/>
                      </a:cubicBezTo>
                      <a:cubicBezTo>
                        <a:pt x="992" y="748"/>
                        <a:pt x="992" y="748"/>
                        <a:pt x="992" y="748"/>
                      </a:cubicBezTo>
                      <a:lnTo>
                        <a:pt x="992" y="788"/>
                      </a:lnTo>
                      <a:close/>
                      <a:moveTo>
                        <a:pt x="992" y="717"/>
                      </a:moveTo>
                      <a:cubicBezTo>
                        <a:pt x="951" y="717"/>
                        <a:pt x="951" y="717"/>
                        <a:pt x="951" y="717"/>
                      </a:cubicBezTo>
                      <a:cubicBezTo>
                        <a:pt x="951" y="677"/>
                        <a:pt x="951" y="677"/>
                        <a:pt x="951" y="677"/>
                      </a:cubicBezTo>
                      <a:cubicBezTo>
                        <a:pt x="992" y="677"/>
                        <a:pt x="992" y="677"/>
                        <a:pt x="992" y="677"/>
                      </a:cubicBezTo>
                      <a:lnTo>
                        <a:pt x="992" y="717"/>
                      </a:lnTo>
                      <a:close/>
                      <a:moveTo>
                        <a:pt x="1025" y="856"/>
                      </a:moveTo>
                      <a:cubicBezTo>
                        <a:pt x="1025" y="816"/>
                        <a:pt x="1025" y="816"/>
                        <a:pt x="1025" y="816"/>
                      </a:cubicBezTo>
                      <a:cubicBezTo>
                        <a:pt x="1066" y="816"/>
                        <a:pt x="1066" y="816"/>
                        <a:pt x="1066" y="816"/>
                      </a:cubicBezTo>
                      <a:cubicBezTo>
                        <a:pt x="1066" y="856"/>
                        <a:pt x="1066" y="856"/>
                        <a:pt x="1066" y="856"/>
                      </a:cubicBezTo>
                      <a:lnTo>
                        <a:pt x="1025" y="856"/>
                      </a:lnTo>
                      <a:close/>
                      <a:moveTo>
                        <a:pt x="145" y="1142"/>
                      </a:moveTo>
                      <a:cubicBezTo>
                        <a:pt x="145" y="1125"/>
                        <a:pt x="159" y="1111"/>
                        <a:pt x="176" y="1111"/>
                      </a:cubicBezTo>
                      <a:cubicBezTo>
                        <a:pt x="519" y="1111"/>
                        <a:pt x="519" y="1111"/>
                        <a:pt x="519" y="1111"/>
                      </a:cubicBezTo>
                      <a:cubicBezTo>
                        <a:pt x="535" y="1111"/>
                        <a:pt x="549" y="1125"/>
                        <a:pt x="549" y="1142"/>
                      </a:cubicBezTo>
                      <a:cubicBezTo>
                        <a:pt x="549" y="1377"/>
                        <a:pt x="549" y="1377"/>
                        <a:pt x="549" y="1377"/>
                      </a:cubicBezTo>
                      <a:cubicBezTo>
                        <a:pt x="549" y="1393"/>
                        <a:pt x="535" y="1407"/>
                        <a:pt x="519" y="1407"/>
                      </a:cubicBezTo>
                      <a:cubicBezTo>
                        <a:pt x="176" y="1407"/>
                        <a:pt x="176" y="1407"/>
                        <a:pt x="176" y="1407"/>
                      </a:cubicBezTo>
                      <a:cubicBezTo>
                        <a:pt x="159" y="1407"/>
                        <a:pt x="145" y="1393"/>
                        <a:pt x="145" y="1377"/>
                      </a:cubicBezTo>
                      <a:lnTo>
                        <a:pt x="145" y="1142"/>
                      </a:lnTo>
                      <a:close/>
                      <a:moveTo>
                        <a:pt x="596" y="1488"/>
                      </a:moveTo>
                      <a:cubicBezTo>
                        <a:pt x="589" y="1480"/>
                        <a:pt x="576" y="1474"/>
                        <a:pt x="566" y="1474"/>
                      </a:cubicBezTo>
                      <a:cubicBezTo>
                        <a:pt x="128" y="1474"/>
                        <a:pt x="128" y="1474"/>
                        <a:pt x="128" y="1474"/>
                      </a:cubicBezTo>
                      <a:cubicBezTo>
                        <a:pt x="118" y="1474"/>
                        <a:pt x="105" y="1480"/>
                        <a:pt x="99" y="1488"/>
                      </a:cubicBezTo>
                      <a:cubicBezTo>
                        <a:pt x="12" y="1590"/>
                        <a:pt x="12" y="1590"/>
                        <a:pt x="12" y="1590"/>
                      </a:cubicBezTo>
                      <a:cubicBezTo>
                        <a:pt x="5" y="1598"/>
                        <a:pt x="0" y="1612"/>
                        <a:pt x="0" y="1622"/>
                      </a:cubicBezTo>
                      <a:cubicBezTo>
                        <a:pt x="0" y="1630"/>
                        <a:pt x="0" y="1630"/>
                        <a:pt x="0" y="1630"/>
                      </a:cubicBezTo>
                      <a:cubicBezTo>
                        <a:pt x="0" y="1640"/>
                        <a:pt x="8" y="1649"/>
                        <a:pt x="18" y="1649"/>
                      </a:cubicBezTo>
                      <a:cubicBezTo>
                        <a:pt x="676" y="1649"/>
                        <a:pt x="676" y="1649"/>
                        <a:pt x="676" y="1649"/>
                      </a:cubicBezTo>
                      <a:cubicBezTo>
                        <a:pt x="686" y="1649"/>
                        <a:pt x="694" y="1640"/>
                        <a:pt x="694" y="1630"/>
                      </a:cubicBezTo>
                      <a:cubicBezTo>
                        <a:pt x="694" y="1622"/>
                        <a:pt x="694" y="1622"/>
                        <a:pt x="694" y="1622"/>
                      </a:cubicBezTo>
                      <a:cubicBezTo>
                        <a:pt x="694" y="1612"/>
                        <a:pt x="689" y="1598"/>
                        <a:pt x="683" y="1590"/>
                      </a:cubicBezTo>
                      <a:lnTo>
                        <a:pt x="596" y="14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5" tIns="45707" rIns="91415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9927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18" name="Freeform 86">
                  <a:extLst>
                    <a:ext uri="{FF2B5EF4-FFF2-40B4-BE49-F238E27FC236}">
                      <a16:creationId xmlns:a16="http://schemas.microsoft.com/office/drawing/2014/main" id="{0B3A824C-32EA-4E18-9382-353C0AF2A3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3422650" y="3873500"/>
                  <a:ext cx="168275" cy="142875"/>
                </a:xfrm>
                <a:custGeom>
                  <a:avLst/>
                  <a:gdLst>
                    <a:gd name="T0" fmla="*/ 682 w 694"/>
                    <a:gd name="T1" fmla="*/ 58 h 588"/>
                    <a:gd name="T2" fmla="*/ 694 w 694"/>
                    <a:gd name="T3" fmla="*/ 26 h 588"/>
                    <a:gd name="T4" fmla="*/ 694 w 694"/>
                    <a:gd name="T5" fmla="*/ 18 h 588"/>
                    <a:gd name="T6" fmla="*/ 676 w 694"/>
                    <a:gd name="T7" fmla="*/ 0 h 588"/>
                    <a:gd name="T8" fmla="*/ 18 w 694"/>
                    <a:gd name="T9" fmla="*/ 0 h 588"/>
                    <a:gd name="T10" fmla="*/ 0 w 694"/>
                    <a:gd name="T11" fmla="*/ 18 h 588"/>
                    <a:gd name="T12" fmla="*/ 0 w 694"/>
                    <a:gd name="T13" fmla="*/ 26 h 588"/>
                    <a:gd name="T14" fmla="*/ 11 w 694"/>
                    <a:gd name="T15" fmla="*/ 58 h 588"/>
                    <a:gd name="T16" fmla="*/ 98 w 694"/>
                    <a:gd name="T17" fmla="*/ 160 h 588"/>
                    <a:gd name="T18" fmla="*/ 128 w 694"/>
                    <a:gd name="T19" fmla="*/ 174 h 588"/>
                    <a:gd name="T20" fmla="*/ 565 w 694"/>
                    <a:gd name="T21" fmla="*/ 174 h 588"/>
                    <a:gd name="T22" fmla="*/ 595 w 694"/>
                    <a:gd name="T23" fmla="*/ 160 h 588"/>
                    <a:gd name="T24" fmla="*/ 682 w 694"/>
                    <a:gd name="T25" fmla="*/ 58 h 588"/>
                    <a:gd name="T26" fmla="*/ 387 w 694"/>
                    <a:gd name="T27" fmla="*/ 588 h 588"/>
                    <a:gd name="T28" fmla="*/ 387 w 694"/>
                    <a:gd name="T29" fmla="*/ 579 h 588"/>
                    <a:gd name="T30" fmla="*/ 518 w 694"/>
                    <a:gd name="T31" fmla="*/ 579 h 588"/>
                    <a:gd name="T32" fmla="*/ 591 w 694"/>
                    <a:gd name="T33" fmla="*/ 507 h 588"/>
                    <a:gd name="T34" fmla="*/ 591 w 694"/>
                    <a:gd name="T35" fmla="*/ 272 h 588"/>
                    <a:gd name="T36" fmla="*/ 518 w 694"/>
                    <a:gd name="T37" fmla="*/ 199 h 588"/>
                    <a:gd name="T38" fmla="*/ 175 w 694"/>
                    <a:gd name="T39" fmla="*/ 199 h 588"/>
                    <a:gd name="T40" fmla="*/ 103 w 694"/>
                    <a:gd name="T41" fmla="*/ 272 h 588"/>
                    <a:gd name="T42" fmla="*/ 103 w 694"/>
                    <a:gd name="T43" fmla="*/ 507 h 588"/>
                    <a:gd name="T44" fmla="*/ 175 w 694"/>
                    <a:gd name="T45" fmla="*/ 579 h 588"/>
                    <a:gd name="T46" fmla="*/ 307 w 694"/>
                    <a:gd name="T47" fmla="*/ 579 h 588"/>
                    <a:gd name="T48" fmla="*/ 307 w 694"/>
                    <a:gd name="T49" fmla="*/ 588 h 588"/>
                    <a:gd name="T50" fmla="*/ 387 w 694"/>
                    <a:gd name="T51" fmla="*/ 588 h 588"/>
                    <a:gd name="T52" fmla="*/ 175 w 694"/>
                    <a:gd name="T53" fmla="*/ 537 h 588"/>
                    <a:gd name="T54" fmla="*/ 145 w 694"/>
                    <a:gd name="T55" fmla="*/ 507 h 588"/>
                    <a:gd name="T56" fmla="*/ 145 w 694"/>
                    <a:gd name="T57" fmla="*/ 272 h 588"/>
                    <a:gd name="T58" fmla="*/ 175 w 694"/>
                    <a:gd name="T59" fmla="*/ 242 h 588"/>
                    <a:gd name="T60" fmla="*/ 518 w 694"/>
                    <a:gd name="T61" fmla="*/ 242 h 588"/>
                    <a:gd name="T62" fmla="*/ 549 w 694"/>
                    <a:gd name="T63" fmla="*/ 272 h 588"/>
                    <a:gd name="T64" fmla="*/ 549 w 694"/>
                    <a:gd name="T65" fmla="*/ 507 h 588"/>
                    <a:gd name="T66" fmla="*/ 518 w 694"/>
                    <a:gd name="T67" fmla="*/ 537 h 588"/>
                    <a:gd name="T68" fmla="*/ 175 w 694"/>
                    <a:gd name="T69" fmla="*/ 537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94" h="588">
                      <a:moveTo>
                        <a:pt x="682" y="58"/>
                      </a:moveTo>
                      <a:cubicBezTo>
                        <a:pt x="689" y="51"/>
                        <a:pt x="694" y="36"/>
                        <a:pt x="694" y="26"/>
                      </a:cubicBezTo>
                      <a:cubicBezTo>
                        <a:pt x="694" y="18"/>
                        <a:pt x="694" y="18"/>
                        <a:pt x="694" y="18"/>
                      </a:cubicBezTo>
                      <a:cubicBezTo>
                        <a:pt x="694" y="8"/>
                        <a:pt x="686" y="0"/>
                        <a:pt x="676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6"/>
                        <a:pt x="5" y="51"/>
                        <a:pt x="11" y="58"/>
                      </a:cubicBezTo>
                      <a:cubicBezTo>
                        <a:pt x="98" y="160"/>
                        <a:pt x="98" y="160"/>
                        <a:pt x="98" y="160"/>
                      </a:cubicBezTo>
                      <a:cubicBezTo>
                        <a:pt x="105" y="168"/>
                        <a:pt x="118" y="174"/>
                        <a:pt x="128" y="174"/>
                      </a:cubicBezTo>
                      <a:cubicBezTo>
                        <a:pt x="565" y="174"/>
                        <a:pt x="565" y="174"/>
                        <a:pt x="565" y="174"/>
                      </a:cubicBezTo>
                      <a:cubicBezTo>
                        <a:pt x="575" y="174"/>
                        <a:pt x="589" y="168"/>
                        <a:pt x="595" y="160"/>
                      </a:cubicBezTo>
                      <a:lnTo>
                        <a:pt x="682" y="58"/>
                      </a:lnTo>
                      <a:close/>
                      <a:moveTo>
                        <a:pt x="387" y="588"/>
                      </a:moveTo>
                      <a:cubicBezTo>
                        <a:pt x="387" y="582"/>
                        <a:pt x="387" y="579"/>
                        <a:pt x="387" y="579"/>
                      </a:cubicBezTo>
                      <a:cubicBezTo>
                        <a:pt x="518" y="579"/>
                        <a:pt x="518" y="579"/>
                        <a:pt x="518" y="579"/>
                      </a:cubicBezTo>
                      <a:cubicBezTo>
                        <a:pt x="558" y="579"/>
                        <a:pt x="591" y="547"/>
                        <a:pt x="591" y="507"/>
                      </a:cubicBezTo>
                      <a:cubicBezTo>
                        <a:pt x="591" y="272"/>
                        <a:pt x="591" y="272"/>
                        <a:pt x="591" y="272"/>
                      </a:cubicBezTo>
                      <a:cubicBezTo>
                        <a:pt x="591" y="232"/>
                        <a:pt x="558" y="199"/>
                        <a:pt x="518" y="199"/>
                      </a:cubicBezTo>
                      <a:cubicBezTo>
                        <a:pt x="175" y="199"/>
                        <a:pt x="175" y="199"/>
                        <a:pt x="175" y="199"/>
                      </a:cubicBezTo>
                      <a:cubicBezTo>
                        <a:pt x="135" y="199"/>
                        <a:pt x="103" y="232"/>
                        <a:pt x="103" y="272"/>
                      </a:cubicBezTo>
                      <a:cubicBezTo>
                        <a:pt x="103" y="507"/>
                        <a:pt x="103" y="507"/>
                        <a:pt x="103" y="507"/>
                      </a:cubicBezTo>
                      <a:cubicBezTo>
                        <a:pt x="103" y="547"/>
                        <a:pt x="135" y="579"/>
                        <a:pt x="175" y="579"/>
                      </a:cubicBezTo>
                      <a:cubicBezTo>
                        <a:pt x="307" y="579"/>
                        <a:pt x="307" y="579"/>
                        <a:pt x="307" y="579"/>
                      </a:cubicBezTo>
                      <a:cubicBezTo>
                        <a:pt x="307" y="579"/>
                        <a:pt x="307" y="582"/>
                        <a:pt x="307" y="588"/>
                      </a:cubicBezTo>
                      <a:lnTo>
                        <a:pt x="387" y="588"/>
                      </a:lnTo>
                      <a:close/>
                      <a:moveTo>
                        <a:pt x="175" y="537"/>
                      </a:moveTo>
                      <a:cubicBezTo>
                        <a:pt x="159" y="537"/>
                        <a:pt x="145" y="523"/>
                        <a:pt x="145" y="507"/>
                      </a:cubicBezTo>
                      <a:cubicBezTo>
                        <a:pt x="145" y="272"/>
                        <a:pt x="145" y="272"/>
                        <a:pt x="145" y="272"/>
                      </a:cubicBezTo>
                      <a:cubicBezTo>
                        <a:pt x="145" y="255"/>
                        <a:pt x="159" y="242"/>
                        <a:pt x="175" y="242"/>
                      </a:cubicBezTo>
                      <a:cubicBezTo>
                        <a:pt x="518" y="242"/>
                        <a:pt x="518" y="242"/>
                        <a:pt x="518" y="242"/>
                      </a:cubicBezTo>
                      <a:cubicBezTo>
                        <a:pt x="535" y="242"/>
                        <a:pt x="549" y="255"/>
                        <a:pt x="549" y="272"/>
                      </a:cubicBezTo>
                      <a:cubicBezTo>
                        <a:pt x="549" y="507"/>
                        <a:pt x="549" y="507"/>
                        <a:pt x="549" y="507"/>
                      </a:cubicBezTo>
                      <a:cubicBezTo>
                        <a:pt x="549" y="523"/>
                        <a:pt x="535" y="537"/>
                        <a:pt x="518" y="537"/>
                      </a:cubicBezTo>
                      <a:lnTo>
                        <a:pt x="175" y="5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5" tIns="45707" rIns="91415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9927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9018D5-1813-414C-ADBA-0F1E551FF358}"/>
                </a:ext>
              </a:extLst>
            </p:cNvPr>
            <p:cNvGrpSpPr/>
            <p:nvPr/>
          </p:nvGrpSpPr>
          <p:grpSpPr>
            <a:xfrm>
              <a:off x="5349979" y="4792662"/>
              <a:ext cx="1114396" cy="1114394"/>
              <a:chOff x="5349979" y="4792662"/>
              <a:chExt cx="1114396" cy="1114394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49D15-F67F-4D8C-95A8-6B89D2F74068}"/>
                  </a:ext>
                </a:extLst>
              </p:cNvPr>
              <p:cNvSpPr/>
              <p:nvPr/>
            </p:nvSpPr>
            <p:spPr bwMode="auto">
              <a:xfrm>
                <a:off x="5349979" y="4792662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4" name="Freeform 164">
                <a:extLst>
                  <a:ext uri="{FF2B5EF4-FFF2-40B4-BE49-F238E27FC236}">
                    <a16:creationId xmlns:a16="http://schemas.microsoft.com/office/drawing/2014/main" id="{3C46289A-C5D4-4C84-991F-19C2AC91D6E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698838" y="5089739"/>
                <a:ext cx="416678" cy="556776"/>
              </a:xfrm>
              <a:custGeom>
                <a:avLst/>
                <a:gdLst>
                  <a:gd name="T0" fmla="*/ 221 w 288"/>
                  <a:gd name="T1" fmla="*/ 373 h 399"/>
                  <a:gd name="T2" fmla="*/ 194 w 288"/>
                  <a:gd name="T3" fmla="*/ 350 h 399"/>
                  <a:gd name="T4" fmla="*/ 137 w 288"/>
                  <a:gd name="T5" fmla="*/ 150 h 399"/>
                  <a:gd name="T6" fmla="*/ 165 w 288"/>
                  <a:gd name="T7" fmla="*/ 398 h 399"/>
                  <a:gd name="T8" fmla="*/ 94 w 288"/>
                  <a:gd name="T9" fmla="*/ 325 h 399"/>
                  <a:gd name="T10" fmla="*/ 192 w 288"/>
                  <a:gd name="T11" fmla="*/ 269 h 399"/>
                  <a:gd name="T12" fmla="*/ 223 w 288"/>
                  <a:gd name="T13" fmla="*/ 371 h 399"/>
                  <a:gd name="T14" fmla="*/ 135 w 288"/>
                  <a:gd name="T15" fmla="*/ 170 h 399"/>
                  <a:gd name="T16" fmla="*/ 179 w 288"/>
                  <a:gd name="T17" fmla="*/ 395 h 399"/>
                  <a:gd name="T18" fmla="*/ 135 w 288"/>
                  <a:gd name="T19" fmla="*/ 324 h 399"/>
                  <a:gd name="T20" fmla="*/ 154 w 288"/>
                  <a:gd name="T21" fmla="*/ 308 h 399"/>
                  <a:gd name="T22" fmla="*/ 208 w 288"/>
                  <a:gd name="T23" fmla="*/ 382 h 399"/>
                  <a:gd name="T24" fmla="*/ 85 w 288"/>
                  <a:gd name="T25" fmla="*/ 380 h 399"/>
                  <a:gd name="T26" fmla="*/ 143 w 288"/>
                  <a:gd name="T27" fmla="*/ 82 h 399"/>
                  <a:gd name="T28" fmla="*/ 228 w 288"/>
                  <a:gd name="T29" fmla="*/ 288 h 399"/>
                  <a:gd name="T30" fmla="*/ 253 w 288"/>
                  <a:gd name="T31" fmla="*/ 340 h 399"/>
                  <a:gd name="T32" fmla="*/ 247 w 288"/>
                  <a:gd name="T33" fmla="*/ 233 h 399"/>
                  <a:gd name="T34" fmla="*/ 20 w 288"/>
                  <a:gd name="T35" fmla="*/ 263 h 399"/>
                  <a:gd name="T36" fmla="*/ 85 w 288"/>
                  <a:gd name="T37" fmla="*/ 380 h 399"/>
                  <a:gd name="T38" fmla="*/ 219 w 288"/>
                  <a:gd name="T39" fmla="*/ 242 h 399"/>
                  <a:gd name="T40" fmla="*/ 56 w 288"/>
                  <a:gd name="T41" fmla="*/ 305 h 399"/>
                  <a:gd name="T42" fmla="*/ 129 w 288"/>
                  <a:gd name="T43" fmla="*/ 397 h 399"/>
                  <a:gd name="T44" fmla="*/ 137 w 288"/>
                  <a:gd name="T45" fmla="*/ 115 h 399"/>
                  <a:gd name="T46" fmla="*/ 210 w 288"/>
                  <a:gd name="T47" fmla="*/ 334 h 399"/>
                  <a:gd name="T48" fmla="*/ 239 w 288"/>
                  <a:gd name="T49" fmla="*/ 357 h 399"/>
                  <a:gd name="T50" fmla="*/ 0 w 288"/>
                  <a:gd name="T51" fmla="*/ 202 h 399"/>
                  <a:gd name="T52" fmla="*/ 144 w 288"/>
                  <a:gd name="T53" fmla="*/ 51 h 399"/>
                  <a:gd name="T54" fmla="*/ 252 w 288"/>
                  <a:gd name="T55" fmla="*/ 298 h 399"/>
                  <a:gd name="T56" fmla="*/ 266 w 288"/>
                  <a:gd name="T57" fmla="*/ 320 h 399"/>
                  <a:gd name="T58" fmla="*/ 277 w 288"/>
                  <a:gd name="T59" fmla="*/ 221 h 399"/>
                  <a:gd name="T60" fmla="*/ 3 w 288"/>
                  <a:gd name="T61" fmla="*/ 162 h 399"/>
                  <a:gd name="T62" fmla="*/ 0 w 288"/>
                  <a:gd name="T63" fmla="*/ 202 h 399"/>
                  <a:gd name="T64" fmla="*/ 145 w 288"/>
                  <a:gd name="T65" fmla="*/ 0 h 399"/>
                  <a:gd name="T66" fmla="*/ 144 w 288"/>
                  <a:gd name="T67" fmla="*/ 18 h 399"/>
                  <a:gd name="T68" fmla="*/ 142 w 288"/>
                  <a:gd name="T69" fmla="*/ 308 h 399"/>
                  <a:gd name="T70" fmla="*/ 137 w 288"/>
                  <a:gd name="T71" fmla="*/ 201 h 399"/>
                  <a:gd name="T72" fmla="*/ 130 w 288"/>
                  <a:gd name="T73" fmla="*/ 208 h 399"/>
                  <a:gd name="T74" fmla="*/ 142 w 288"/>
                  <a:gd name="T75" fmla="*/ 308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8" h="399">
                    <a:moveTo>
                      <a:pt x="223" y="371"/>
                    </a:moveTo>
                    <a:cubicBezTo>
                      <a:pt x="221" y="373"/>
                      <a:pt x="221" y="373"/>
                      <a:pt x="221" y="373"/>
                    </a:cubicBezTo>
                    <a:cubicBezTo>
                      <a:pt x="220" y="374"/>
                      <a:pt x="218" y="375"/>
                      <a:pt x="217" y="376"/>
                    </a:cubicBezTo>
                    <a:cubicBezTo>
                      <a:pt x="215" y="374"/>
                      <a:pt x="205" y="366"/>
                      <a:pt x="194" y="350"/>
                    </a:cubicBezTo>
                    <a:cubicBezTo>
                      <a:pt x="181" y="332"/>
                      <a:pt x="177" y="299"/>
                      <a:pt x="180" y="268"/>
                    </a:cubicBezTo>
                    <a:cubicBezTo>
                      <a:pt x="186" y="212"/>
                      <a:pt x="180" y="148"/>
                      <a:pt x="137" y="150"/>
                    </a:cubicBezTo>
                    <a:cubicBezTo>
                      <a:pt x="90" y="152"/>
                      <a:pt x="69" y="245"/>
                      <a:pt x="106" y="319"/>
                    </a:cubicBezTo>
                    <a:cubicBezTo>
                      <a:pt x="125" y="357"/>
                      <a:pt x="150" y="384"/>
                      <a:pt x="165" y="398"/>
                    </a:cubicBezTo>
                    <a:cubicBezTo>
                      <a:pt x="161" y="398"/>
                      <a:pt x="157" y="399"/>
                      <a:pt x="153" y="399"/>
                    </a:cubicBezTo>
                    <a:cubicBezTo>
                      <a:pt x="137" y="384"/>
                      <a:pt x="115" y="364"/>
                      <a:pt x="94" y="325"/>
                    </a:cubicBezTo>
                    <a:cubicBezTo>
                      <a:pt x="46" y="236"/>
                      <a:pt x="82" y="134"/>
                      <a:pt x="137" y="134"/>
                    </a:cubicBezTo>
                    <a:cubicBezTo>
                      <a:pt x="195" y="134"/>
                      <a:pt x="201" y="201"/>
                      <a:pt x="192" y="269"/>
                    </a:cubicBezTo>
                    <a:cubicBezTo>
                      <a:pt x="188" y="301"/>
                      <a:pt x="191" y="329"/>
                      <a:pt x="202" y="346"/>
                    </a:cubicBezTo>
                    <a:cubicBezTo>
                      <a:pt x="213" y="363"/>
                      <a:pt x="224" y="370"/>
                      <a:pt x="223" y="371"/>
                    </a:cubicBezTo>
                    <a:close/>
                    <a:moveTo>
                      <a:pt x="166" y="306"/>
                    </a:moveTo>
                    <a:cubicBezTo>
                      <a:pt x="163" y="275"/>
                      <a:pt x="185" y="172"/>
                      <a:pt x="135" y="170"/>
                    </a:cubicBezTo>
                    <a:cubicBezTo>
                      <a:pt x="104" y="169"/>
                      <a:pt x="77" y="248"/>
                      <a:pt x="125" y="329"/>
                    </a:cubicBezTo>
                    <a:cubicBezTo>
                      <a:pt x="143" y="361"/>
                      <a:pt x="166" y="383"/>
                      <a:pt x="179" y="395"/>
                    </a:cubicBezTo>
                    <a:cubicBezTo>
                      <a:pt x="182" y="394"/>
                      <a:pt x="185" y="393"/>
                      <a:pt x="188" y="392"/>
                    </a:cubicBezTo>
                    <a:cubicBezTo>
                      <a:pt x="177" y="381"/>
                      <a:pt x="153" y="358"/>
                      <a:pt x="135" y="324"/>
                    </a:cubicBezTo>
                    <a:cubicBezTo>
                      <a:pt x="101" y="266"/>
                      <a:pt x="110" y="186"/>
                      <a:pt x="135" y="186"/>
                    </a:cubicBezTo>
                    <a:cubicBezTo>
                      <a:pt x="168" y="186"/>
                      <a:pt x="149" y="268"/>
                      <a:pt x="154" y="308"/>
                    </a:cubicBezTo>
                    <a:cubicBezTo>
                      <a:pt x="160" y="352"/>
                      <a:pt x="187" y="377"/>
                      <a:pt x="200" y="386"/>
                    </a:cubicBezTo>
                    <a:cubicBezTo>
                      <a:pt x="203" y="385"/>
                      <a:pt x="205" y="384"/>
                      <a:pt x="208" y="382"/>
                    </a:cubicBezTo>
                    <a:cubicBezTo>
                      <a:pt x="199" y="375"/>
                      <a:pt x="170" y="350"/>
                      <a:pt x="166" y="306"/>
                    </a:cubicBezTo>
                    <a:close/>
                    <a:moveTo>
                      <a:pt x="85" y="380"/>
                    </a:moveTo>
                    <a:cubicBezTo>
                      <a:pt x="65" y="357"/>
                      <a:pt x="36" y="313"/>
                      <a:pt x="31" y="261"/>
                    </a:cubicBezTo>
                    <a:cubicBezTo>
                      <a:pt x="25" y="164"/>
                      <a:pt x="66" y="82"/>
                      <a:pt x="143" y="82"/>
                    </a:cubicBezTo>
                    <a:cubicBezTo>
                      <a:pt x="213" y="82"/>
                      <a:pt x="241" y="157"/>
                      <a:pt x="235" y="231"/>
                    </a:cubicBezTo>
                    <a:cubicBezTo>
                      <a:pt x="234" y="251"/>
                      <a:pt x="228" y="269"/>
                      <a:pt x="228" y="288"/>
                    </a:cubicBezTo>
                    <a:cubicBezTo>
                      <a:pt x="227" y="320"/>
                      <a:pt x="236" y="334"/>
                      <a:pt x="248" y="347"/>
                    </a:cubicBezTo>
                    <a:cubicBezTo>
                      <a:pt x="250" y="345"/>
                      <a:pt x="251" y="343"/>
                      <a:pt x="253" y="340"/>
                    </a:cubicBezTo>
                    <a:cubicBezTo>
                      <a:pt x="246" y="330"/>
                      <a:pt x="237" y="313"/>
                      <a:pt x="238" y="289"/>
                    </a:cubicBezTo>
                    <a:cubicBezTo>
                      <a:pt x="239" y="273"/>
                      <a:pt x="243" y="254"/>
                      <a:pt x="247" y="233"/>
                    </a:cubicBezTo>
                    <a:cubicBezTo>
                      <a:pt x="257" y="169"/>
                      <a:pt x="233" y="66"/>
                      <a:pt x="143" y="65"/>
                    </a:cubicBezTo>
                    <a:cubicBezTo>
                      <a:pt x="77" y="64"/>
                      <a:pt x="7" y="129"/>
                      <a:pt x="20" y="263"/>
                    </a:cubicBezTo>
                    <a:cubicBezTo>
                      <a:pt x="24" y="299"/>
                      <a:pt x="39" y="330"/>
                      <a:pt x="54" y="354"/>
                    </a:cubicBezTo>
                    <a:cubicBezTo>
                      <a:pt x="64" y="365"/>
                      <a:pt x="74" y="373"/>
                      <a:pt x="85" y="380"/>
                    </a:cubicBezTo>
                    <a:close/>
                    <a:moveTo>
                      <a:pt x="219" y="331"/>
                    </a:moveTo>
                    <a:cubicBezTo>
                      <a:pt x="211" y="309"/>
                      <a:pt x="212" y="277"/>
                      <a:pt x="219" y="242"/>
                    </a:cubicBezTo>
                    <a:cubicBezTo>
                      <a:pt x="228" y="183"/>
                      <a:pt x="216" y="99"/>
                      <a:pt x="137" y="99"/>
                    </a:cubicBezTo>
                    <a:cubicBezTo>
                      <a:pt x="73" y="99"/>
                      <a:pt x="16" y="198"/>
                      <a:pt x="56" y="305"/>
                    </a:cubicBezTo>
                    <a:cubicBezTo>
                      <a:pt x="72" y="346"/>
                      <a:pt x="96" y="376"/>
                      <a:pt x="113" y="393"/>
                    </a:cubicBezTo>
                    <a:cubicBezTo>
                      <a:pt x="118" y="395"/>
                      <a:pt x="123" y="396"/>
                      <a:pt x="129" y="397"/>
                    </a:cubicBezTo>
                    <a:cubicBezTo>
                      <a:pt x="113" y="382"/>
                      <a:pt x="84" y="348"/>
                      <a:pt x="67" y="300"/>
                    </a:cubicBezTo>
                    <a:cubicBezTo>
                      <a:pt x="37" y="213"/>
                      <a:pt x="79" y="116"/>
                      <a:pt x="137" y="115"/>
                    </a:cubicBezTo>
                    <a:cubicBezTo>
                      <a:pt x="189" y="114"/>
                      <a:pt x="216" y="168"/>
                      <a:pt x="208" y="239"/>
                    </a:cubicBezTo>
                    <a:cubicBezTo>
                      <a:pt x="201" y="274"/>
                      <a:pt x="200" y="310"/>
                      <a:pt x="210" y="334"/>
                    </a:cubicBezTo>
                    <a:cubicBezTo>
                      <a:pt x="217" y="351"/>
                      <a:pt x="228" y="359"/>
                      <a:pt x="233" y="363"/>
                    </a:cubicBezTo>
                    <a:cubicBezTo>
                      <a:pt x="235" y="361"/>
                      <a:pt x="237" y="359"/>
                      <a:pt x="239" y="357"/>
                    </a:cubicBezTo>
                    <a:cubicBezTo>
                      <a:pt x="235" y="354"/>
                      <a:pt x="225" y="347"/>
                      <a:pt x="219" y="331"/>
                    </a:cubicBezTo>
                    <a:close/>
                    <a:moveTo>
                      <a:pt x="0" y="202"/>
                    </a:moveTo>
                    <a:cubicBezTo>
                      <a:pt x="0" y="217"/>
                      <a:pt x="1" y="231"/>
                      <a:pt x="4" y="245"/>
                    </a:cubicBezTo>
                    <a:cubicBezTo>
                      <a:pt x="6" y="146"/>
                      <a:pt x="40" y="49"/>
                      <a:pt x="144" y="51"/>
                    </a:cubicBezTo>
                    <a:cubicBezTo>
                      <a:pt x="230" y="51"/>
                      <a:pt x="271" y="143"/>
                      <a:pt x="262" y="219"/>
                    </a:cubicBezTo>
                    <a:cubicBezTo>
                      <a:pt x="259" y="248"/>
                      <a:pt x="252" y="276"/>
                      <a:pt x="252" y="298"/>
                    </a:cubicBezTo>
                    <a:cubicBezTo>
                      <a:pt x="252" y="315"/>
                      <a:pt x="258" y="326"/>
                      <a:pt x="260" y="330"/>
                    </a:cubicBezTo>
                    <a:cubicBezTo>
                      <a:pt x="262" y="327"/>
                      <a:pt x="264" y="323"/>
                      <a:pt x="266" y="320"/>
                    </a:cubicBezTo>
                    <a:cubicBezTo>
                      <a:pt x="263" y="314"/>
                      <a:pt x="261" y="308"/>
                      <a:pt x="262" y="298"/>
                    </a:cubicBezTo>
                    <a:cubicBezTo>
                      <a:pt x="262" y="279"/>
                      <a:pt x="272" y="252"/>
                      <a:pt x="277" y="221"/>
                    </a:cubicBezTo>
                    <a:cubicBezTo>
                      <a:pt x="288" y="144"/>
                      <a:pt x="247" y="31"/>
                      <a:pt x="144" y="31"/>
                    </a:cubicBezTo>
                    <a:cubicBezTo>
                      <a:pt x="62" y="32"/>
                      <a:pt x="18" y="92"/>
                      <a:pt x="3" y="162"/>
                    </a:cubicBezTo>
                    <a:cubicBezTo>
                      <a:pt x="1" y="175"/>
                      <a:pt x="0" y="188"/>
                      <a:pt x="0" y="201"/>
                    </a:cubicBezTo>
                    <a:cubicBezTo>
                      <a:pt x="0" y="201"/>
                      <a:pt x="0" y="202"/>
                      <a:pt x="0" y="202"/>
                    </a:cubicBezTo>
                    <a:close/>
                    <a:moveTo>
                      <a:pt x="262" y="75"/>
                    </a:moveTo>
                    <a:cubicBezTo>
                      <a:pt x="244" y="44"/>
                      <a:pt x="206" y="0"/>
                      <a:pt x="145" y="0"/>
                    </a:cubicBezTo>
                    <a:cubicBezTo>
                      <a:pt x="108" y="0"/>
                      <a:pt x="80" y="18"/>
                      <a:pt x="58" y="40"/>
                    </a:cubicBezTo>
                    <a:cubicBezTo>
                      <a:pt x="60" y="39"/>
                      <a:pt x="91" y="18"/>
                      <a:pt x="144" y="18"/>
                    </a:cubicBezTo>
                    <a:cubicBezTo>
                      <a:pt x="220" y="18"/>
                      <a:pt x="262" y="75"/>
                      <a:pt x="262" y="75"/>
                    </a:cubicBezTo>
                    <a:close/>
                    <a:moveTo>
                      <a:pt x="142" y="308"/>
                    </a:moveTo>
                    <a:cubicBezTo>
                      <a:pt x="140" y="294"/>
                      <a:pt x="141" y="277"/>
                      <a:pt x="142" y="260"/>
                    </a:cubicBezTo>
                    <a:cubicBezTo>
                      <a:pt x="143" y="238"/>
                      <a:pt x="144" y="209"/>
                      <a:pt x="137" y="201"/>
                    </a:cubicBezTo>
                    <a:cubicBezTo>
                      <a:pt x="137" y="201"/>
                      <a:pt x="137" y="201"/>
                      <a:pt x="135" y="201"/>
                    </a:cubicBezTo>
                    <a:cubicBezTo>
                      <a:pt x="135" y="201"/>
                      <a:pt x="132" y="202"/>
                      <a:pt x="130" y="208"/>
                    </a:cubicBezTo>
                    <a:cubicBezTo>
                      <a:pt x="122" y="227"/>
                      <a:pt x="122" y="271"/>
                      <a:pt x="141" y="308"/>
                    </a:cubicBezTo>
                    <a:cubicBezTo>
                      <a:pt x="141" y="309"/>
                      <a:pt x="142" y="309"/>
                      <a:pt x="142" y="3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81" tIns="41141" rIns="82281" bIns="411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9927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E640E79-6875-498C-BCD2-0BDCE32FCA2E}"/>
                </a:ext>
              </a:extLst>
            </p:cNvPr>
            <p:cNvGrpSpPr/>
            <p:nvPr/>
          </p:nvGrpSpPr>
          <p:grpSpPr>
            <a:xfrm>
              <a:off x="7052591" y="2487785"/>
              <a:ext cx="1114396" cy="1114394"/>
              <a:chOff x="7052591" y="2487785"/>
              <a:chExt cx="1114396" cy="1114394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99AB8B6-E4A5-43ED-9203-865CC34B02D2}"/>
                  </a:ext>
                </a:extLst>
              </p:cNvPr>
              <p:cNvSpPr/>
              <p:nvPr/>
            </p:nvSpPr>
            <p:spPr bwMode="auto">
              <a:xfrm>
                <a:off x="7052591" y="2487785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44A801A9-6F2B-4A42-BEC9-3C581BAE6BF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11155" y="2770495"/>
                <a:ext cx="397268" cy="485228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2281" tIns="41141" rIns="82281" bIns="411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9927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327AC38-EAAC-418C-82EC-7B1DA827DF96}"/>
                </a:ext>
              </a:extLst>
            </p:cNvPr>
            <p:cNvGrpSpPr/>
            <p:nvPr/>
          </p:nvGrpSpPr>
          <p:grpSpPr>
            <a:xfrm>
              <a:off x="8767631" y="2487785"/>
              <a:ext cx="1114396" cy="1114394"/>
              <a:chOff x="8767631" y="2487785"/>
              <a:chExt cx="1114396" cy="1114394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729852F-2F01-4279-8A82-F9A4D7C06710}"/>
                  </a:ext>
                </a:extLst>
              </p:cNvPr>
              <p:cNvSpPr/>
              <p:nvPr/>
            </p:nvSpPr>
            <p:spPr bwMode="auto">
              <a:xfrm>
                <a:off x="8767631" y="2487785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F146CF9-A8C7-4730-A201-47E128726B49}"/>
                  </a:ext>
                </a:extLst>
              </p:cNvPr>
              <p:cNvGrpSpPr/>
              <p:nvPr/>
            </p:nvGrpSpPr>
            <p:grpSpPr>
              <a:xfrm>
                <a:off x="9031044" y="2740870"/>
                <a:ext cx="587570" cy="607422"/>
                <a:chOff x="10304124" y="3516576"/>
                <a:chExt cx="535082" cy="534943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C7CB508D-81DD-4520-88F7-3DF08E374B66}"/>
                    </a:ext>
                  </a:extLst>
                </p:cNvPr>
                <p:cNvGrpSpPr/>
                <p:nvPr/>
              </p:nvGrpSpPr>
              <p:grpSpPr>
                <a:xfrm>
                  <a:off x="10304124" y="3516576"/>
                  <a:ext cx="535082" cy="534943"/>
                  <a:chOff x="10304124" y="3516576"/>
                  <a:chExt cx="535082" cy="534943"/>
                </a:xfrm>
              </p:grpSpPr>
              <p:sp>
                <p:nvSpPr>
                  <p:cNvPr id="109" name="Freeform 101">
                    <a:extLst>
                      <a:ext uri="{FF2B5EF4-FFF2-40B4-BE49-F238E27FC236}">
                        <a16:creationId xmlns:a16="http://schemas.microsoft.com/office/drawing/2014/main" id="{DAF5705E-A208-4205-9D47-C4ECD5B215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10304124" y="3516576"/>
                    <a:ext cx="535082" cy="534943"/>
                  </a:xfrm>
                  <a:custGeom>
                    <a:avLst/>
                    <a:gdLst>
                      <a:gd name="T0" fmla="*/ 317 w 323"/>
                      <a:gd name="T1" fmla="*/ 150 h 323"/>
                      <a:gd name="T2" fmla="*/ 173 w 323"/>
                      <a:gd name="T3" fmla="*/ 7 h 323"/>
                      <a:gd name="T4" fmla="*/ 150 w 323"/>
                      <a:gd name="T5" fmla="*/ 7 h 323"/>
                      <a:gd name="T6" fmla="*/ 7 w 323"/>
                      <a:gd name="T7" fmla="*/ 150 h 323"/>
                      <a:gd name="T8" fmla="*/ 7 w 323"/>
                      <a:gd name="T9" fmla="*/ 174 h 323"/>
                      <a:gd name="T10" fmla="*/ 150 w 323"/>
                      <a:gd name="T11" fmla="*/ 317 h 323"/>
                      <a:gd name="T12" fmla="*/ 173 w 323"/>
                      <a:gd name="T13" fmla="*/ 317 h 323"/>
                      <a:gd name="T14" fmla="*/ 317 w 323"/>
                      <a:gd name="T15" fmla="*/ 174 h 323"/>
                      <a:gd name="T16" fmla="*/ 317 w 323"/>
                      <a:gd name="T17" fmla="*/ 150 h 323"/>
                      <a:gd name="T18" fmla="*/ 281 w 323"/>
                      <a:gd name="T19" fmla="*/ 171 h 323"/>
                      <a:gd name="T20" fmla="*/ 171 w 323"/>
                      <a:gd name="T21" fmla="*/ 281 h 323"/>
                      <a:gd name="T22" fmla="*/ 153 w 323"/>
                      <a:gd name="T23" fmla="*/ 281 h 323"/>
                      <a:gd name="T24" fmla="*/ 43 w 323"/>
                      <a:gd name="T25" fmla="*/ 171 h 323"/>
                      <a:gd name="T26" fmla="*/ 43 w 323"/>
                      <a:gd name="T27" fmla="*/ 153 h 323"/>
                      <a:gd name="T28" fmla="*/ 153 w 323"/>
                      <a:gd name="T29" fmla="*/ 43 h 323"/>
                      <a:gd name="T30" fmla="*/ 171 w 323"/>
                      <a:gd name="T31" fmla="*/ 43 h 323"/>
                      <a:gd name="T32" fmla="*/ 281 w 323"/>
                      <a:gd name="T33" fmla="*/ 153 h 323"/>
                      <a:gd name="T34" fmla="*/ 281 w 323"/>
                      <a:gd name="T35" fmla="*/ 171 h 3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23" h="323">
                        <a:moveTo>
                          <a:pt x="317" y="150"/>
                        </a:moveTo>
                        <a:cubicBezTo>
                          <a:pt x="173" y="7"/>
                          <a:pt x="173" y="7"/>
                          <a:pt x="173" y="7"/>
                        </a:cubicBezTo>
                        <a:cubicBezTo>
                          <a:pt x="167" y="0"/>
                          <a:pt x="156" y="0"/>
                          <a:pt x="150" y="7"/>
                        </a:cubicBezTo>
                        <a:cubicBezTo>
                          <a:pt x="7" y="150"/>
                          <a:pt x="7" y="150"/>
                          <a:pt x="7" y="150"/>
                        </a:cubicBezTo>
                        <a:cubicBezTo>
                          <a:pt x="0" y="157"/>
                          <a:pt x="0" y="167"/>
                          <a:pt x="7" y="174"/>
                        </a:cubicBezTo>
                        <a:cubicBezTo>
                          <a:pt x="150" y="317"/>
                          <a:pt x="150" y="317"/>
                          <a:pt x="150" y="317"/>
                        </a:cubicBezTo>
                        <a:cubicBezTo>
                          <a:pt x="156" y="323"/>
                          <a:pt x="167" y="323"/>
                          <a:pt x="173" y="317"/>
                        </a:cubicBezTo>
                        <a:cubicBezTo>
                          <a:pt x="317" y="174"/>
                          <a:pt x="317" y="174"/>
                          <a:pt x="317" y="174"/>
                        </a:cubicBezTo>
                        <a:cubicBezTo>
                          <a:pt x="323" y="167"/>
                          <a:pt x="323" y="157"/>
                          <a:pt x="317" y="150"/>
                        </a:cubicBezTo>
                        <a:close/>
                        <a:moveTo>
                          <a:pt x="281" y="171"/>
                        </a:moveTo>
                        <a:cubicBezTo>
                          <a:pt x="171" y="281"/>
                          <a:pt x="171" y="281"/>
                          <a:pt x="171" y="281"/>
                        </a:cubicBezTo>
                        <a:cubicBezTo>
                          <a:pt x="166" y="286"/>
                          <a:pt x="158" y="286"/>
                          <a:pt x="153" y="281"/>
                        </a:cubicBezTo>
                        <a:cubicBezTo>
                          <a:pt x="43" y="171"/>
                          <a:pt x="43" y="171"/>
                          <a:pt x="43" y="171"/>
                        </a:cubicBezTo>
                        <a:cubicBezTo>
                          <a:pt x="38" y="166"/>
                          <a:pt x="38" y="158"/>
                          <a:pt x="43" y="153"/>
                        </a:cubicBezTo>
                        <a:cubicBezTo>
                          <a:pt x="153" y="43"/>
                          <a:pt x="153" y="43"/>
                          <a:pt x="153" y="43"/>
                        </a:cubicBezTo>
                        <a:cubicBezTo>
                          <a:pt x="158" y="38"/>
                          <a:pt x="166" y="38"/>
                          <a:pt x="171" y="43"/>
                        </a:cubicBezTo>
                        <a:cubicBezTo>
                          <a:pt x="281" y="153"/>
                          <a:pt x="281" y="153"/>
                          <a:pt x="281" y="153"/>
                        </a:cubicBezTo>
                        <a:cubicBezTo>
                          <a:pt x="286" y="158"/>
                          <a:pt x="286" y="166"/>
                          <a:pt x="281" y="17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82281" tIns="41141" rIns="82281" bIns="4114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99271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110" name="Freeform 102">
                    <a:extLst>
                      <a:ext uri="{FF2B5EF4-FFF2-40B4-BE49-F238E27FC236}">
                        <a16:creationId xmlns:a16="http://schemas.microsoft.com/office/drawing/2014/main" id="{AEFFBE00-1674-4047-A085-EE4E8125D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black">
                  <a:xfrm>
                    <a:off x="10550975" y="3662403"/>
                    <a:ext cx="59610" cy="167564"/>
                  </a:xfrm>
                  <a:custGeom>
                    <a:avLst/>
                    <a:gdLst>
                      <a:gd name="T0" fmla="*/ 64 w 85"/>
                      <a:gd name="T1" fmla="*/ 239 h 239"/>
                      <a:gd name="T2" fmla="*/ 85 w 85"/>
                      <a:gd name="T3" fmla="*/ 90 h 239"/>
                      <a:gd name="T4" fmla="*/ 85 w 85"/>
                      <a:gd name="T5" fmla="*/ 0 h 239"/>
                      <a:gd name="T6" fmla="*/ 0 w 85"/>
                      <a:gd name="T7" fmla="*/ 0 h 239"/>
                      <a:gd name="T8" fmla="*/ 0 w 85"/>
                      <a:gd name="T9" fmla="*/ 90 h 239"/>
                      <a:gd name="T10" fmla="*/ 21 w 85"/>
                      <a:gd name="T11" fmla="*/ 239 h 239"/>
                      <a:gd name="T12" fmla="*/ 64 w 85"/>
                      <a:gd name="T13" fmla="*/ 239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5" h="239">
                        <a:moveTo>
                          <a:pt x="64" y="239"/>
                        </a:moveTo>
                        <a:lnTo>
                          <a:pt x="85" y="90"/>
                        </a:lnTo>
                        <a:lnTo>
                          <a:pt x="85" y="0"/>
                        </a:lnTo>
                        <a:lnTo>
                          <a:pt x="0" y="0"/>
                        </a:lnTo>
                        <a:lnTo>
                          <a:pt x="0" y="90"/>
                        </a:lnTo>
                        <a:lnTo>
                          <a:pt x="21" y="239"/>
                        </a:lnTo>
                        <a:lnTo>
                          <a:pt x="64" y="2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82281" tIns="41141" rIns="82281" bIns="4114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699271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p:grpSp>
            <p:sp>
              <p:nvSpPr>
                <p:cNvPr id="108" name="Rectangle 103">
                  <a:extLst>
                    <a:ext uri="{FF2B5EF4-FFF2-40B4-BE49-F238E27FC236}">
                      <a16:creationId xmlns:a16="http://schemas.microsoft.com/office/drawing/2014/main" id="{C0BF5C32-01A9-4FC4-A606-3354AC82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">
                <a:xfrm>
                  <a:off x="10547469" y="3848196"/>
                  <a:ext cx="66623" cy="645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2281" tIns="41141" rIns="82281" bIns="4114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9927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B9182DB-9A06-46E0-BB00-332EEB4CE7A6}"/>
                </a:ext>
              </a:extLst>
            </p:cNvPr>
            <p:cNvGrpSpPr/>
            <p:nvPr/>
          </p:nvGrpSpPr>
          <p:grpSpPr>
            <a:xfrm>
              <a:off x="10485235" y="2487785"/>
              <a:ext cx="1114396" cy="1114394"/>
              <a:chOff x="10485235" y="2487785"/>
              <a:chExt cx="1114396" cy="1114394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98A897B-2264-4D9F-BD8A-229563CB3A05}"/>
                  </a:ext>
                </a:extLst>
              </p:cNvPr>
              <p:cNvSpPr/>
              <p:nvPr/>
            </p:nvSpPr>
            <p:spPr bwMode="auto">
              <a:xfrm>
                <a:off x="10485235" y="2487785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04" name="Freeform 52">
                <a:extLst>
                  <a:ext uri="{FF2B5EF4-FFF2-40B4-BE49-F238E27FC236}">
                    <a16:creationId xmlns:a16="http://schemas.microsoft.com/office/drawing/2014/main" id="{7984D5C8-E52E-48AE-904D-5BA8C27C2C0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96490" y="2793047"/>
                <a:ext cx="491886" cy="489416"/>
              </a:xfrm>
              <a:custGeom>
                <a:avLst/>
                <a:gdLst>
                  <a:gd name="T0" fmla="*/ 65 w 300"/>
                  <a:gd name="T1" fmla="*/ 2 h 297"/>
                  <a:gd name="T2" fmla="*/ 113 w 300"/>
                  <a:gd name="T3" fmla="*/ 0 h 297"/>
                  <a:gd name="T4" fmla="*/ 115 w 300"/>
                  <a:gd name="T5" fmla="*/ 12 h 297"/>
                  <a:gd name="T6" fmla="*/ 235 w 300"/>
                  <a:gd name="T7" fmla="*/ 12 h 297"/>
                  <a:gd name="T8" fmla="*/ 232 w 300"/>
                  <a:gd name="T9" fmla="*/ 0 h 297"/>
                  <a:gd name="T10" fmla="*/ 185 w 300"/>
                  <a:gd name="T11" fmla="*/ 2 h 297"/>
                  <a:gd name="T12" fmla="*/ 235 w 300"/>
                  <a:gd name="T13" fmla="*/ 12 h 297"/>
                  <a:gd name="T14" fmla="*/ 98 w 300"/>
                  <a:gd name="T15" fmla="*/ 273 h 297"/>
                  <a:gd name="T16" fmla="*/ 0 w 300"/>
                  <a:gd name="T17" fmla="*/ 295 h 297"/>
                  <a:gd name="T18" fmla="*/ 95 w 300"/>
                  <a:gd name="T19" fmla="*/ 297 h 297"/>
                  <a:gd name="T20" fmla="*/ 205 w 300"/>
                  <a:gd name="T21" fmla="*/ 297 h 297"/>
                  <a:gd name="T22" fmla="*/ 300 w 300"/>
                  <a:gd name="T23" fmla="*/ 295 h 297"/>
                  <a:gd name="T24" fmla="*/ 202 w 300"/>
                  <a:gd name="T25" fmla="*/ 273 h 297"/>
                  <a:gd name="T26" fmla="*/ 205 w 300"/>
                  <a:gd name="T27" fmla="*/ 297 h 297"/>
                  <a:gd name="T28" fmla="*/ 271 w 300"/>
                  <a:gd name="T29" fmla="*/ 83 h 297"/>
                  <a:gd name="T30" fmla="*/ 299 w 300"/>
                  <a:gd name="T31" fmla="*/ 268 h 297"/>
                  <a:gd name="T32" fmla="*/ 227 w 300"/>
                  <a:gd name="T33" fmla="*/ 169 h 297"/>
                  <a:gd name="T34" fmla="*/ 182 w 300"/>
                  <a:gd name="T35" fmla="*/ 166 h 297"/>
                  <a:gd name="T36" fmla="*/ 155 w 300"/>
                  <a:gd name="T37" fmla="*/ 152 h 297"/>
                  <a:gd name="T38" fmla="*/ 154 w 300"/>
                  <a:gd name="T39" fmla="*/ 159 h 297"/>
                  <a:gd name="T40" fmla="*/ 145 w 300"/>
                  <a:gd name="T41" fmla="*/ 158 h 297"/>
                  <a:gd name="T42" fmla="*/ 119 w 300"/>
                  <a:gd name="T43" fmla="*/ 152 h 297"/>
                  <a:gd name="T44" fmla="*/ 115 w 300"/>
                  <a:gd name="T45" fmla="*/ 169 h 297"/>
                  <a:gd name="T46" fmla="*/ 96 w 300"/>
                  <a:gd name="T47" fmla="*/ 268 h 297"/>
                  <a:gd name="T48" fmla="*/ 25 w 300"/>
                  <a:gd name="T49" fmla="*/ 169 h 297"/>
                  <a:gd name="T50" fmla="*/ 42 w 300"/>
                  <a:gd name="T51" fmla="*/ 76 h 297"/>
                  <a:gd name="T52" fmla="*/ 73 w 300"/>
                  <a:gd name="T53" fmla="*/ 59 h 297"/>
                  <a:gd name="T54" fmla="*/ 61 w 300"/>
                  <a:gd name="T55" fmla="*/ 57 h 297"/>
                  <a:gd name="T56" fmla="*/ 120 w 300"/>
                  <a:gd name="T57" fmla="*/ 15 h 297"/>
                  <a:gd name="T58" fmla="*/ 118 w 300"/>
                  <a:gd name="T59" fmla="*/ 59 h 297"/>
                  <a:gd name="T60" fmla="*/ 108 w 300"/>
                  <a:gd name="T61" fmla="*/ 68 h 297"/>
                  <a:gd name="T62" fmla="*/ 145 w 300"/>
                  <a:gd name="T63" fmla="*/ 62 h 297"/>
                  <a:gd name="T64" fmla="*/ 140 w 300"/>
                  <a:gd name="T65" fmla="*/ 61 h 297"/>
                  <a:gd name="T66" fmla="*/ 142 w 300"/>
                  <a:gd name="T67" fmla="*/ 55 h 297"/>
                  <a:gd name="T68" fmla="*/ 160 w 300"/>
                  <a:gd name="T69" fmla="*/ 56 h 297"/>
                  <a:gd name="T70" fmla="*/ 158 w 300"/>
                  <a:gd name="T71" fmla="*/ 62 h 297"/>
                  <a:gd name="T72" fmla="*/ 155 w 300"/>
                  <a:gd name="T73" fmla="*/ 68 h 297"/>
                  <a:gd name="T74" fmla="*/ 192 w 300"/>
                  <a:gd name="T75" fmla="*/ 59 h 297"/>
                  <a:gd name="T76" fmla="*/ 180 w 300"/>
                  <a:gd name="T77" fmla="*/ 57 h 297"/>
                  <a:gd name="T78" fmla="*/ 239 w 300"/>
                  <a:gd name="T79" fmla="*/ 15 h 297"/>
                  <a:gd name="T80" fmla="*/ 237 w 300"/>
                  <a:gd name="T81" fmla="*/ 59 h 297"/>
                  <a:gd name="T82" fmla="*/ 227 w 300"/>
                  <a:gd name="T83" fmla="*/ 76 h 297"/>
                  <a:gd name="T84" fmla="*/ 122 w 300"/>
                  <a:gd name="T85" fmla="*/ 83 h 297"/>
                  <a:gd name="T86" fmla="*/ 145 w 300"/>
                  <a:gd name="T87" fmla="*/ 72 h 297"/>
                  <a:gd name="T88" fmla="*/ 108 w 300"/>
                  <a:gd name="T89" fmla="*/ 76 h 297"/>
                  <a:gd name="T90" fmla="*/ 123 w 300"/>
                  <a:gd name="T91" fmla="*/ 78 h 297"/>
                  <a:gd name="T92" fmla="*/ 180 w 300"/>
                  <a:gd name="T93" fmla="*/ 76 h 297"/>
                  <a:gd name="T94" fmla="*/ 192 w 300"/>
                  <a:gd name="T95" fmla="*/ 72 h 297"/>
                  <a:gd name="T96" fmla="*/ 155 w 300"/>
                  <a:gd name="T97" fmla="*/ 83 h 297"/>
                  <a:gd name="T98" fmla="*/ 178 w 300"/>
                  <a:gd name="T99" fmla="*/ 78 h 297"/>
                  <a:gd name="T100" fmla="*/ 158 w 300"/>
                  <a:gd name="T101" fmla="*/ 101 h 297"/>
                  <a:gd name="T102" fmla="*/ 142 w 300"/>
                  <a:gd name="T103" fmla="*/ 118 h 297"/>
                  <a:gd name="T104" fmla="*/ 158 w 300"/>
                  <a:gd name="T105" fmla="*/ 101 h 297"/>
                  <a:gd name="T106" fmla="*/ 129 w 300"/>
                  <a:gd name="T107" fmla="*/ 91 h 297"/>
                  <a:gd name="T108" fmla="*/ 133 w 300"/>
                  <a:gd name="T109" fmla="*/ 141 h 297"/>
                  <a:gd name="T110" fmla="*/ 171 w 300"/>
                  <a:gd name="T111" fmla="*/ 91 h 297"/>
                  <a:gd name="T112" fmla="*/ 167 w 300"/>
                  <a:gd name="T113" fmla="*/ 141 h 297"/>
                  <a:gd name="T114" fmla="*/ 171 w 300"/>
                  <a:gd name="T115" fmla="*/ 9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0" h="297">
                    <a:moveTo>
                      <a:pt x="65" y="12"/>
                    </a:moveTo>
                    <a:cubicBezTo>
                      <a:pt x="65" y="2"/>
                      <a:pt x="65" y="2"/>
                      <a:pt x="65" y="2"/>
                    </a:cubicBezTo>
                    <a:cubicBezTo>
                      <a:pt x="65" y="1"/>
                      <a:pt x="67" y="0"/>
                      <a:pt x="6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4" y="0"/>
                      <a:pt x="115" y="1"/>
                      <a:pt x="115" y="2"/>
                    </a:cubicBezTo>
                    <a:cubicBezTo>
                      <a:pt x="115" y="12"/>
                      <a:pt x="115" y="12"/>
                      <a:pt x="115" y="12"/>
                    </a:cubicBezTo>
                    <a:lnTo>
                      <a:pt x="65" y="12"/>
                    </a:lnTo>
                    <a:close/>
                    <a:moveTo>
                      <a:pt x="235" y="12"/>
                    </a:moveTo>
                    <a:cubicBezTo>
                      <a:pt x="235" y="2"/>
                      <a:pt x="235" y="2"/>
                      <a:pt x="235" y="2"/>
                    </a:cubicBezTo>
                    <a:cubicBezTo>
                      <a:pt x="235" y="1"/>
                      <a:pt x="233" y="0"/>
                      <a:pt x="232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186" y="0"/>
                      <a:pt x="185" y="1"/>
                      <a:pt x="185" y="2"/>
                    </a:cubicBezTo>
                    <a:cubicBezTo>
                      <a:pt x="185" y="12"/>
                      <a:pt x="185" y="12"/>
                      <a:pt x="185" y="12"/>
                    </a:cubicBezTo>
                    <a:lnTo>
                      <a:pt x="235" y="12"/>
                    </a:lnTo>
                    <a:close/>
                    <a:moveTo>
                      <a:pt x="98" y="295"/>
                    </a:moveTo>
                    <a:cubicBezTo>
                      <a:pt x="98" y="273"/>
                      <a:pt x="98" y="273"/>
                      <a:pt x="98" y="273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6"/>
                      <a:pt x="1" y="297"/>
                      <a:pt x="2" y="297"/>
                    </a:cubicBezTo>
                    <a:cubicBezTo>
                      <a:pt x="95" y="297"/>
                      <a:pt x="95" y="297"/>
                      <a:pt x="95" y="297"/>
                    </a:cubicBezTo>
                    <a:cubicBezTo>
                      <a:pt x="97" y="297"/>
                      <a:pt x="98" y="296"/>
                      <a:pt x="98" y="295"/>
                    </a:cubicBezTo>
                    <a:close/>
                    <a:moveTo>
                      <a:pt x="205" y="297"/>
                    </a:moveTo>
                    <a:cubicBezTo>
                      <a:pt x="298" y="297"/>
                      <a:pt x="298" y="297"/>
                      <a:pt x="298" y="297"/>
                    </a:cubicBezTo>
                    <a:cubicBezTo>
                      <a:pt x="299" y="297"/>
                      <a:pt x="300" y="296"/>
                      <a:pt x="300" y="295"/>
                    </a:cubicBezTo>
                    <a:cubicBezTo>
                      <a:pt x="300" y="273"/>
                      <a:pt x="300" y="273"/>
                      <a:pt x="300" y="273"/>
                    </a:cubicBezTo>
                    <a:cubicBezTo>
                      <a:pt x="202" y="273"/>
                      <a:pt x="202" y="273"/>
                      <a:pt x="202" y="273"/>
                    </a:cubicBezTo>
                    <a:cubicBezTo>
                      <a:pt x="202" y="295"/>
                      <a:pt x="202" y="295"/>
                      <a:pt x="202" y="295"/>
                    </a:cubicBezTo>
                    <a:cubicBezTo>
                      <a:pt x="202" y="296"/>
                      <a:pt x="203" y="297"/>
                      <a:pt x="205" y="297"/>
                    </a:cubicBezTo>
                    <a:close/>
                    <a:moveTo>
                      <a:pt x="263" y="76"/>
                    </a:moveTo>
                    <a:cubicBezTo>
                      <a:pt x="267" y="76"/>
                      <a:pt x="270" y="79"/>
                      <a:pt x="271" y="83"/>
                    </a:cubicBezTo>
                    <a:cubicBezTo>
                      <a:pt x="275" y="169"/>
                      <a:pt x="275" y="169"/>
                      <a:pt x="275" y="169"/>
                    </a:cubicBezTo>
                    <a:cubicBezTo>
                      <a:pt x="299" y="268"/>
                      <a:pt x="299" y="268"/>
                      <a:pt x="299" y="268"/>
                    </a:cubicBezTo>
                    <a:cubicBezTo>
                      <a:pt x="204" y="268"/>
                      <a:pt x="204" y="268"/>
                      <a:pt x="204" y="268"/>
                    </a:cubicBezTo>
                    <a:cubicBezTo>
                      <a:pt x="227" y="169"/>
                      <a:pt x="227" y="169"/>
                      <a:pt x="227" y="169"/>
                    </a:cubicBezTo>
                    <a:cubicBezTo>
                      <a:pt x="185" y="169"/>
                      <a:pt x="185" y="169"/>
                      <a:pt x="185" y="169"/>
                    </a:cubicBezTo>
                    <a:cubicBezTo>
                      <a:pt x="183" y="169"/>
                      <a:pt x="182" y="168"/>
                      <a:pt x="182" y="166"/>
                    </a:cubicBezTo>
                    <a:cubicBezTo>
                      <a:pt x="181" y="152"/>
                      <a:pt x="181" y="152"/>
                      <a:pt x="181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55" y="158"/>
                      <a:pt x="155" y="158"/>
                      <a:pt x="155" y="158"/>
                    </a:cubicBezTo>
                    <a:cubicBezTo>
                      <a:pt x="155" y="159"/>
                      <a:pt x="154" y="159"/>
                      <a:pt x="154" y="159"/>
                    </a:cubicBezTo>
                    <a:cubicBezTo>
                      <a:pt x="146" y="159"/>
                      <a:pt x="146" y="159"/>
                      <a:pt x="146" y="159"/>
                    </a:cubicBezTo>
                    <a:cubicBezTo>
                      <a:pt x="146" y="159"/>
                      <a:pt x="145" y="159"/>
                      <a:pt x="145" y="158"/>
                    </a:cubicBezTo>
                    <a:cubicBezTo>
                      <a:pt x="145" y="152"/>
                      <a:pt x="145" y="152"/>
                      <a:pt x="145" y="152"/>
                    </a:cubicBezTo>
                    <a:cubicBezTo>
                      <a:pt x="119" y="152"/>
                      <a:pt x="119" y="152"/>
                      <a:pt x="119" y="152"/>
                    </a:cubicBezTo>
                    <a:cubicBezTo>
                      <a:pt x="118" y="166"/>
                      <a:pt x="118" y="166"/>
                      <a:pt x="118" y="166"/>
                    </a:cubicBezTo>
                    <a:cubicBezTo>
                      <a:pt x="118" y="168"/>
                      <a:pt x="117" y="169"/>
                      <a:pt x="115" y="169"/>
                    </a:cubicBezTo>
                    <a:cubicBezTo>
                      <a:pt x="73" y="169"/>
                      <a:pt x="73" y="169"/>
                      <a:pt x="73" y="169"/>
                    </a:cubicBezTo>
                    <a:cubicBezTo>
                      <a:pt x="96" y="268"/>
                      <a:pt x="96" y="268"/>
                      <a:pt x="96" y="268"/>
                    </a:cubicBezTo>
                    <a:cubicBezTo>
                      <a:pt x="1" y="268"/>
                      <a:pt x="1" y="268"/>
                      <a:pt x="1" y="268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4" y="79"/>
                      <a:pt x="38" y="76"/>
                      <a:pt x="42" y="7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2" y="59"/>
                      <a:pt x="61" y="58"/>
                      <a:pt x="61" y="57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120" y="15"/>
                      <a:pt x="120" y="15"/>
                      <a:pt x="120" y="1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0" y="58"/>
                      <a:pt x="119" y="59"/>
                      <a:pt x="118" y="59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5" y="62"/>
                      <a:pt x="145" y="62"/>
                      <a:pt x="145" y="62"/>
                    </a:cubicBezTo>
                    <a:cubicBezTo>
                      <a:pt x="142" y="62"/>
                      <a:pt x="142" y="62"/>
                      <a:pt x="142" y="62"/>
                    </a:cubicBezTo>
                    <a:cubicBezTo>
                      <a:pt x="141" y="62"/>
                      <a:pt x="140" y="61"/>
                      <a:pt x="140" y="61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0" y="55"/>
                      <a:pt x="141" y="55"/>
                      <a:pt x="142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9" y="55"/>
                      <a:pt x="160" y="55"/>
                      <a:pt x="160" y="56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59" y="62"/>
                      <a:pt x="158" y="62"/>
                    </a:cubicBezTo>
                    <a:cubicBezTo>
                      <a:pt x="155" y="62"/>
                      <a:pt x="155" y="62"/>
                      <a:pt x="155" y="62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92" y="68"/>
                      <a:pt x="192" y="68"/>
                      <a:pt x="192" y="68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82" y="59"/>
                      <a:pt x="182" y="59"/>
                      <a:pt x="182" y="59"/>
                    </a:cubicBezTo>
                    <a:cubicBezTo>
                      <a:pt x="181" y="59"/>
                      <a:pt x="180" y="58"/>
                      <a:pt x="180" y="57"/>
                    </a:cubicBezTo>
                    <a:cubicBezTo>
                      <a:pt x="180" y="15"/>
                      <a:pt x="180" y="15"/>
                      <a:pt x="180" y="15"/>
                    </a:cubicBezTo>
                    <a:cubicBezTo>
                      <a:pt x="239" y="15"/>
                      <a:pt x="239" y="15"/>
                      <a:pt x="239" y="15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39" y="58"/>
                      <a:pt x="238" y="59"/>
                      <a:pt x="237" y="59"/>
                    </a:cubicBezTo>
                    <a:cubicBezTo>
                      <a:pt x="227" y="59"/>
                      <a:pt x="227" y="59"/>
                      <a:pt x="227" y="59"/>
                    </a:cubicBezTo>
                    <a:cubicBezTo>
                      <a:pt x="227" y="76"/>
                      <a:pt x="227" y="76"/>
                      <a:pt x="227" y="76"/>
                    </a:cubicBezTo>
                    <a:lnTo>
                      <a:pt x="263" y="76"/>
                    </a:lnTo>
                    <a:close/>
                    <a:moveTo>
                      <a:pt x="122" y="83"/>
                    </a:moveTo>
                    <a:cubicBezTo>
                      <a:pt x="145" y="83"/>
                      <a:pt x="145" y="83"/>
                      <a:pt x="145" y="83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2" y="76"/>
                      <a:pt x="123" y="77"/>
                      <a:pt x="123" y="78"/>
                    </a:cubicBezTo>
                    <a:lnTo>
                      <a:pt x="122" y="83"/>
                    </a:lnTo>
                    <a:close/>
                    <a:moveTo>
                      <a:pt x="180" y="76"/>
                    </a:moveTo>
                    <a:cubicBezTo>
                      <a:pt x="192" y="76"/>
                      <a:pt x="192" y="76"/>
                      <a:pt x="192" y="76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83"/>
                      <a:pt x="155" y="83"/>
                      <a:pt x="155" y="83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77" y="77"/>
                      <a:pt x="178" y="76"/>
                      <a:pt x="180" y="76"/>
                    </a:cubicBezTo>
                    <a:close/>
                    <a:moveTo>
                      <a:pt x="158" y="101"/>
                    </a:moveTo>
                    <a:cubicBezTo>
                      <a:pt x="142" y="101"/>
                      <a:pt x="142" y="101"/>
                      <a:pt x="142" y="101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lnTo>
                      <a:pt x="158" y="101"/>
                    </a:lnTo>
                    <a:close/>
                    <a:moveTo>
                      <a:pt x="133" y="9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9" y="141"/>
                      <a:pt x="129" y="141"/>
                      <a:pt x="129" y="141"/>
                    </a:cubicBezTo>
                    <a:cubicBezTo>
                      <a:pt x="133" y="141"/>
                      <a:pt x="133" y="141"/>
                      <a:pt x="133" y="141"/>
                    </a:cubicBezTo>
                    <a:lnTo>
                      <a:pt x="133" y="91"/>
                    </a:lnTo>
                    <a:close/>
                    <a:moveTo>
                      <a:pt x="171" y="91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71" y="141"/>
                      <a:pt x="171" y="141"/>
                      <a:pt x="171" y="141"/>
                    </a:cubicBezTo>
                    <a:lnTo>
                      <a:pt x="171" y="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2281" tIns="41141" rIns="82281" bIns="411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9927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9867877-8395-40C2-B909-A792FA771556}"/>
                </a:ext>
              </a:extLst>
            </p:cNvPr>
            <p:cNvGrpSpPr/>
            <p:nvPr/>
          </p:nvGrpSpPr>
          <p:grpSpPr>
            <a:xfrm>
              <a:off x="7052591" y="4792662"/>
              <a:ext cx="1114396" cy="1114394"/>
              <a:chOff x="7052591" y="4792662"/>
              <a:chExt cx="1114396" cy="1114394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9E19EA1-0BD6-4A1B-AA05-1D8B24C69CEE}"/>
                  </a:ext>
                </a:extLst>
              </p:cNvPr>
              <p:cNvSpPr/>
              <p:nvPr/>
            </p:nvSpPr>
            <p:spPr bwMode="auto">
              <a:xfrm>
                <a:off x="7052591" y="4792662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02" name="Freeform 81">
                <a:extLst>
                  <a:ext uri="{FF2B5EF4-FFF2-40B4-BE49-F238E27FC236}">
                    <a16:creationId xmlns:a16="http://schemas.microsoft.com/office/drawing/2014/main" id="{7A8AB18B-34BC-4C3C-B680-D4BEE802379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88831" y="5032206"/>
                <a:ext cx="441916" cy="604664"/>
              </a:xfrm>
              <a:custGeom>
                <a:avLst/>
                <a:gdLst>
                  <a:gd name="T0" fmla="*/ 230 w 256"/>
                  <a:gd name="T1" fmla="*/ 221 h 349"/>
                  <a:gd name="T2" fmla="*/ 256 w 256"/>
                  <a:gd name="T3" fmla="*/ 202 h 349"/>
                  <a:gd name="T4" fmla="*/ 232 w 256"/>
                  <a:gd name="T5" fmla="*/ 184 h 349"/>
                  <a:gd name="T6" fmla="*/ 239 w 256"/>
                  <a:gd name="T7" fmla="*/ 170 h 349"/>
                  <a:gd name="T8" fmla="*/ 217 w 256"/>
                  <a:gd name="T9" fmla="*/ 152 h 349"/>
                  <a:gd name="T10" fmla="*/ 187 w 256"/>
                  <a:gd name="T11" fmla="*/ 152 h 349"/>
                  <a:gd name="T12" fmla="*/ 187 w 256"/>
                  <a:gd name="T13" fmla="*/ 91 h 349"/>
                  <a:gd name="T14" fmla="*/ 217 w 256"/>
                  <a:gd name="T15" fmla="*/ 45 h 349"/>
                  <a:gd name="T16" fmla="*/ 203 w 256"/>
                  <a:gd name="T17" fmla="*/ 10 h 349"/>
                  <a:gd name="T18" fmla="*/ 166 w 256"/>
                  <a:gd name="T19" fmla="*/ 58 h 349"/>
                  <a:gd name="T20" fmla="*/ 130 w 256"/>
                  <a:gd name="T21" fmla="*/ 10 h 349"/>
                  <a:gd name="T22" fmla="*/ 116 w 256"/>
                  <a:gd name="T23" fmla="*/ 45 h 349"/>
                  <a:gd name="T24" fmla="*/ 146 w 256"/>
                  <a:gd name="T25" fmla="*/ 91 h 349"/>
                  <a:gd name="T26" fmla="*/ 146 w 256"/>
                  <a:gd name="T27" fmla="*/ 121 h 349"/>
                  <a:gd name="T28" fmla="*/ 143 w 256"/>
                  <a:gd name="T29" fmla="*/ 119 h 349"/>
                  <a:gd name="T30" fmla="*/ 99 w 256"/>
                  <a:gd name="T31" fmla="*/ 126 h 349"/>
                  <a:gd name="T32" fmla="*/ 45 w 256"/>
                  <a:gd name="T33" fmla="*/ 162 h 349"/>
                  <a:gd name="T34" fmla="*/ 0 w 256"/>
                  <a:gd name="T35" fmla="*/ 162 h 349"/>
                  <a:gd name="T36" fmla="*/ 0 w 256"/>
                  <a:gd name="T37" fmla="*/ 272 h 349"/>
                  <a:gd name="T38" fmla="*/ 70 w 256"/>
                  <a:gd name="T39" fmla="*/ 277 h 349"/>
                  <a:gd name="T40" fmla="*/ 132 w 256"/>
                  <a:gd name="T41" fmla="*/ 286 h 349"/>
                  <a:gd name="T42" fmla="*/ 127 w 256"/>
                  <a:gd name="T43" fmla="*/ 273 h 349"/>
                  <a:gd name="T44" fmla="*/ 139 w 256"/>
                  <a:gd name="T45" fmla="*/ 255 h 349"/>
                  <a:gd name="T46" fmla="*/ 125 w 256"/>
                  <a:gd name="T47" fmla="*/ 237 h 349"/>
                  <a:gd name="T48" fmla="*/ 140 w 256"/>
                  <a:gd name="T49" fmla="*/ 219 h 349"/>
                  <a:gd name="T50" fmla="*/ 125 w 256"/>
                  <a:gd name="T51" fmla="*/ 201 h 349"/>
                  <a:gd name="T52" fmla="*/ 138 w 256"/>
                  <a:gd name="T53" fmla="*/ 185 h 349"/>
                  <a:gd name="T54" fmla="*/ 125 w 256"/>
                  <a:gd name="T55" fmla="*/ 167 h 349"/>
                  <a:gd name="T56" fmla="*/ 146 w 256"/>
                  <a:gd name="T57" fmla="*/ 148 h 349"/>
                  <a:gd name="T58" fmla="*/ 146 w 256"/>
                  <a:gd name="T59" fmla="*/ 155 h 349"/>
                  <a:gd name="T60" fmla="*/ 137 w 256"/>
                  <a:gd name="T61" fmla="*/ 170 h 349"/>
                  <a:gd name="T62" fmla="*/ 146 w 256"/>
                  <a:gd name="T63" fmla="*/ 185 h 349"/>
                  <a:gd name="T64" fmla="*/ 146 w 256"/>
                  <a:gd name="T65" fmla="*/ 188 h 349"/>
                  <a:gd name="T66" fmla="*/ 137 w 256"/>
                  <a:gd name="T67" fmla="*/ 202 h 349"/>
                  <a:gd name="T68" fmla="*/ 146 w 256"/>
                  <a:gd name="T69" fmla="*/ 216 h 349"/>
                  <a:gd name="T70" fmla="*/ 146 w 256"/>
                  <a:gd name="T71" fmla="*/ 224 h 349"/>
                  <a:gd name="T72" fmla="*/ 137 w 256"/>
                  <a:gd name="T73" fmla="*/ 239 h 349"/>
                  <a:gd name="T74" fmla="*/ 146 w 256"/>
                  <a:gd name="T75" fmla="*/ 254 h 349"/>
                  <a:gd name="T76" fmla="*/ 146 w 256"/>
                  <a:gd name="T77" fmla="*/ 261 h 349"/>
                  <a:gd name="T78" fmla="*/ 139 w 256"/>
                  <a:gd name="T79" fmla="*/ 276 h 349"/>
                  <a:gd name="T80" fmla="*/ 146 w 256"/>
                  <a:gd name="T81" fmla="*/ 291 h 349"/>
                  <a:gd name="T82" fmla="*/ 146 w 256"/>
                  <a:gd name="T83" fmla="*/ 324 h 349"/>
                  <a:gd name="T84" fmla="*/ 167 w 256"/>
                  <a:gd name="T85" fmla="*/ 349 h 349"/>
                  <a:gd name="T86" fmla="*/ 187 w 256"/>
                  <a:gd name="T87" fmla="*/ 324 h 349"/>
                  <a:gd name="T88" fmla="*/ 187 w 256"/>
                  <a:gd name="T89" fmla="*/ 294 h 349"/>
                  <a:gd name="T90" fmla="*/ 207 w 256"/>
                  <a:gd name="T91" fmla="*/ 294 h 349"/>
                  <a:gd name="T92" fmla="*/ 226 w 256"/>
                  <a:gd name="T93" fmla="*/ 276 h 349"/>
                  <a:gd name="T94" fmla="*/ 207 w 256"/>
                  <a:gd name="T95" fmla="*/ 257 h 349"/>
                  <a:gd name="T96" fmla="*/ 187 w 256"/>
                  <a:gd name="T97" fmla="*/ 257 h 349"/>
                  <a:gd name="T98" fmla="*/ 187 w 256"/>
                  <a:gd name="T99" fmla="*/ 257 h 349"/>
                  <a:gd name="T100" fmla="*/ 217 w 256"/>
                  <a:gd name="T101" fmla="*/ 257 h 349"/>
                  <a:gd name="T102" fmla="*/ 239 w 256"/>
                  <a:gd name="T103" fmla="*/ 239 h 349"/>
                  <a:gd name="T104" fmla="*/ 217 w 256"/>
                  <a:gd name="T105" fmla="*/ 221 h 349"/>
                  <a:gd name="T106" fmla="*/ 187 w 256"/>
                  <a:gd name="T107" fmla="*/ 221 h 349"/>
                  <a:gd name="T108" fmla="*/ 187 w 256"/>
                  <a:gd name="T109" fmla="*/ 221 h 349"/>
                  <a:gd name="T110" fmla="*/ 230 w 256"/>
                  <a:gd name="T111" fmla="*/ 221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6" h="349">
                    <a:moveTo>
                      <a:pt x="230" y="221"/>
                    </a:moveTo>
                    <a:cubicBezTo>
                      <a:pt x="245" y="221"/>
                      <a:pt x="256" y="212"/>
                      <a:pt x="256" y="202"/>
                    </a:cubicBezTo>
                    <a:cubicBezTo>
                      <a:pt x="256" y="192"/>
                      <a:pt x="245" y="184"/>
                      <a:pt x="232" y="184"/>
                    </a:cubicBezTo>
                    <a:cubicBezTo>
                      <a:pt x="236" y="180"/>
                      <a:pt x="239" y="175"/>
                      <a:pt x="239" y="170"/>
                    </a:cubicBezTo>
                    <a:cubicBezTo>
                      <a:pt x="239" y="160"/>
                      <a:pt x="229" y="152"/>
                      <a:pt x="217" y="152"/>
                    </a:cubicBezTo>
                    <a:cubicBezTo>
                      <a:pt x="187" y="152"/>
                      <a:pt x="187" y="152"/>
                      <a:pt x="187" y="152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05" y="83"/>
                      <a:pt x="217" y="66"/>
                      <a:pt x="217" y="45"/>
                    </a:cubicBezTo>
                    <a:cubicBezTo>
                      <a:pt x="217" y="31"/>
                      <a:pt x="203" y="0"/>
                      <a:pt x="203" y="10"/>
                    </a:cubicBezTo>
                    <a:cubicBezTo>
                      <a:pt x="204" y="24"/>
                      <a:pt x="195" y="58"/>
                      <a:pt x="166" y="58"/>
                    </a:cubicBezTo>
                    <a:cubicBezTo>
                      <a:pt x="140" y="58"/>
                      <a:pt x="129" y="30"/>
                      <a:pt x="130" y="10"/>
                    </a:cubicBezTo>
                    <a:cubicBezTo>
                      <a:pt x="130" y="3"/>
                      <a:pt x="116" y="32"/>
                      <a:pt x="116" y="45"/>
                    </a:cubicBezTo>
                    <a:cubicBezTo>
                      <a:pt x="116" y="66"/>
                      <a:pt x="129" y="84"/>
                      <a:pt x="146" y="9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3" y="119"/>
                      <a:pt x="110" y="122"/>
                      <a:pt x="99" y="126"/>
                    </a:cubicBezTo>
                    <a:cubicBezTo>
                      <a:pt x="87" y="131"/>
                      <a:pt x="63" y="162"/>
                      <a:pt x="45" y="162"/>
                    </a:cubicBezTo>
                    <a:cubicBezTo>
                      <a:pt x="26" y="162"/>
                      <a:pt x="0" y="162"/>
                      <a:pt x="0" y="162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72"/>
                      <a:pt x="47" y="272"/>
                      <a:pt x="70" y="277"/>
                    </a:cubicBezTo>
                    <a:cubicBezTo>
                      <a:pt x="86" y="280"/>
                      <a:pt x="110" y="284"/>
                      <a:pt x="132" y="286"/>
                    </a:cubicBezTo>
                    <a:cubicBezTo>
                      <a:pt x="129" y="283"/>
                      <a:pt x="127" y="278"/>
                      <a:pt x="127" y="273"/>
                    </a:cubicBezTo>
                    <a:cubicBezTo>
                      <a:pt x="127" y="265"/>
                      <a:pt x="132" y="258"/>
                      <a:pt x="139" y="255"/>
                    </a:cubicBezTo>
                    <a:cubicBezTo>
                      <a:pt x="131" y="252"/>
                      <a:pt x="125" y="245"/>
                      <a:pt x="125" y="237"/>
                    </a:cubicBezTo>
                    <a:cubicBezTo>
                      <a:pt x="125" y="229"/>
                      <a:pt x="131" y="222"/>
                      <a:pt x="140" y="219"/>
                    </a:cubicBezTo>
                    <a:cubicBezTo>
                      <a:pt x="131" y="216"/>
                      <a:pt x="125" y="209"/>
                      <a:pt x="125" y="201"/>
                    </a:cubicBezTo>
                    <a:cubicBezTo>
                      <a:pt x="125" y="194"/>
                      <a:pt x="130" y="188"/>
                      <a:pt x="138" y="185"/>
                    </a:cubicBezTo>
                    <a:cubicBezTo>
                      <a:pt x="130" y="182"/>
                      <a:pt x="125" y="175"/>
                      <a:pt x="125" y="167"/>
                    </a:cubicBezTo>
                    <a:cubicBezTo>
                      <a:pt x="125" y="157"/>
                      <a:pt x="135" y="148"/>
                      <a:pt x="146" y="14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1" y="158"/>
                      <a:pt x="137" y="164"/>
                      <a:pt x="137" y="170"/>
                    </a:cubicBezTo>
                    <a:cubicBezTo>
                      <a:pt x="137" y="176"/>
                      <a:pt x="141" y="182"/>
                      <a:pt x="146" y="185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1" y="191"/>
                      <a:pt x="137" y="196"/>
                      <a:pt x="137" y="202"/>
                    </a:cubicBezTo>
                    <a:cubicBezTo>
                      <a:pt x="137" y="208"/>
                      <a:pt x="141" y="213"/>
                      <a:pt x="146" y="216"/>
                    </a:cubicBezTo>
                    <a:cubicBezTo>
                      <a:pt x="146" y="224"/>
                      <a:pt x="146" y="224"/>
                      <a:pt x="146" y="224"/>
                    </a:cubicBezTo>
                    <a:cubicBezTo>
                      <a:pt x="141" y="227"/>
                      <a:pt x="137" y="233"/>
                      <a:pt x="137" y="239"/>
                    </a:cubicBezTo>
                    <a:cubicBezTo>
                      <a:pt x="137" y="245"/>
                      <a:pt x="141" y="251"/>
                      <a:pt x="146" y="254"/>
                    </a:cubicBezTo>
                    <a:cubicBezTo>
                      <a:pt x="146" y="261"/>
                      <a:pt x="146" y="261"/>
                      <a:pt x="146" y="261"/>
                    </a:cubicBezTo>
                    <a:cubicBezTo>
                      <a:pt x="142" y="264"/>
                      <a:pt x="139" y="270"/>
                      <a:pt x="139" y="276"/>
                    </a:cubicBezTo>
                    <a:cubicBezTo>
                      <a:pt x="139" y="282"/>
                      <a:pt x="142" y="287"/>
                      <a:pt x="146" y="291"/>
                    </a:cubicBezTo>
                    <a:cubicBezTo>
                      <a:pt x="146" y="324"/>
                      <a:pt x="146" y="324"/>
                      <a:pt x="146" y="324"/>
                    </a:cubicBezTo>
                    <a:cubicBezTo>
                      <a:pt x="146" y="338"/>
                      <a:pt x="156" y="349"/>
                      <a:pt x="167" y="349"/>
                    </a:cubicBezTo>
                    <a:cubicBezTo>
                      <a:pt x="178" y="349"/>
                      <a:pt x="187" y="338"/>
                      <a:pt x="187" y="324"/>
                    </a:cubicBezTo>
                    <a:cubicBezTo>
                      <a:pt x="187" y="294"/>
                      <a:pt x="187" y="294"/>
                      <a:pt x="187" y="294"/>
                    </a:cubicBezTo>
                    <a:cubicBezTo>
                      <a:pt x="207" y="294"/>
                      <a:pt x="207" y="294"/>
                      <a:pt x="207" y="294"/>
                    </a:cubicBezTo>
                    <a:cubicBezTo>
                      <a:pt x="217" y="294"/>
                      <a:pt x="226" y="286"/>
                      <a:pt x="226" y="276"/>
                    </a:cubicBezTo>
                    <a:cubicBezTo>
                      <a:pt x="226" y="266"/>
                      <a:pt x="217" y="257"/>
                      <a:pt x="207" y="257"/>
                    </a:cubicBezTo>
                    <a:cubicBezTo>
                      <a:pt x="187" y="257"/>
                      <a:pt x="187" y="257"/>
                      <a:pt x="187" y="257"/>
                    </a:cubicBezTo>
                    <a:cubicBezTo>
                      <a:pt x="187" y="257"/>
                      <a:pt x="187" y="257"/>
                      <a:pt x="187" y="257"/>
                    </a:cubicBez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29" y="257"/>
                      <a:pt x="239" y="249"/>
                      <a:pt x="239" y="239"/>
                    </a:cubicBezTo>
                    <a:cubicBezTo>
                      <a:pt x="239" y="229"/>
                      <a:pt x="229" y="221"/>
                      <a:pt x="217" y="221"/>
                    </a:cubicBezTo>
                    <a:cubicBezTo>
                      <a:pt x="187" y="221"/>
                      <a:pt x="187" y="221"/>
                      <a:pt x="187" y="221"/>
                    </a:cubicBezTo>
                    <a:cubicBezTo>
                      <a:pt x="187" y="221"/>
                      <a:pt x="187" y="221"/>
                      <a:pt x="187" y="221"/>
                    </a:cubicBezTo>
                    <a:lnTo>
                      <a:pt x="230" y="2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2281" tIns="41141" rIns="82281" bIns="411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9927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7415CF4-6A96-494B-A80C-CF181B911082}"/>
                </a:ext>
              </a:extLst>
            </p:cNvPr>
            <p:cNvGrpSpPr/>
            <p:nvPr/>
          </p:nvGrpSpPr>
          <p:grpSpPr>
            <a:xfrm>
              <a:off x="8767631" y="4792662"/>
              <a:ext cx="1114396" cy="1114394"/>
              <a:chOff x="8767631" y="4792662"/>
              <a:chExt cx="1114396" cy="1114394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6DED7BA-770F-4C57-A6B9-112DA61E6800}"/>
                  </a:ext>
                </a:extLst>
              </p:cNvPr>
              <p:cNvSpPr/>
              <p:nvPr/>
            </p:nvSpPr>
            <p:spPr bwMode="auto">
              <a:xfrm>
                <a:off x="8767631" y="4792662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00" name="Picture 47" descr="C:\Users\sakuu\Documents\Ballmer MGX 2011\Tile Icons\Calendar.png">
                <a:extLst>
                  <a:ext uri="{FF2B5EF4-FFF2-40B4-BE49-F238E27FC236}">
                    <a16:creationId xmlns:a16="http://schemas.microsoft.com/office/drawing/2014/main" id="{D75ED083-3FD7-44FD-8596-34721788B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black">
              <a:xfrm>
                <a:off x="9084825" y="5129230"/>
                <a:ext cx="480008" cy="4392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CD4AE91-5158-4270-BE90-A604385E6614}"/>
                </a:ext>
              </a:extLst>
            </p:cNvPr>
            <p:cNvGrpSpPr/>
            <p:nvPr/>
          </p:nvGrpSpPr>
          <p:grpSpPr>
            <a:xfrm>
              <a:off x="10496506" y="4838638"/>
              <a:ext cx="1114396" cy="1114394"/>
              <a:chOff x="10496506" y="4838638"/>
              <a:chExt cx="1114396" cy="111439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152AC39-6822-4855-9C06-1CABA006020C}"/>
                  </a:ext>
                </a:extLst>
              </p:cNvPr>
              <p:cNvSpPr/>
              <p:nvPr/>
            </p:nvSpPr>
            <p:spPr bwMode="auto">
              <a:xfrm>
                <a:off x="10496506" y="4838638"/>
                <a:ext cx="1114396" cy="1114394"/>
              </a:xfrm>
              <a:prstGeom prst="ellipse">
                <a:avLst/>
              </a:prstGeom>
              <a:solidFill>
                <a:srgbClr val="0076CE">
                  <a:lumMod val="50000"/>
                </a:srgbClr>
              </a:solidFill>
              <a:ln w="38100">
                <a:solidFill>
                  <a:srgbClr val="0076CE"/>
                </a:solidFill>
                <a:miter lim="800000"/>
              </a:ln>
            </p:spPr>
            <p:txBody>
              <a:bodyPr wrap="square" lIns="237744" tIns="201168" rIns="182880" bIns="182880" rtlCol="0" anchor="ctr">
                <a:noAutofit/>
              </a:bodyPr>
              <a:lstStyle/>
              <a:p>
                <a:pPr marL="0" marR="0" lvl="0" indent="0" algn="ctr" defTabSz="68578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38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 panose="020B0600070205080204" pitchFamily="34" charset="-128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98" name="Freeform 58">
                <a:extLst>
                  <a:ext uri="{FF2B5EF4-FFF2-40B4-BE49-F238E27FC236}">
                    <a16:creationId xmlns:a16="http://schemas.microsoft.com/office/drawing/2014/main" id="{236160EB-7EBD-411F-8335-344216A6730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06706" y="5109951"/>
                <a:ext cx="471455" cy="522204"/>
              </a:xfrm>
              <a:custGeom>
                <a:avLst/>
                <a:gdLst>
                  <a:gd name="T0" fmla="*/ 181 w 182"/>
                  <a:gd name="T1" fmla="*/ 65 h 195"/>
                  <a:gd name="T2" fmla="*/ 88 w 182"/>
                  <a:gd name="T3" fmla="*/ 0 h 195"/>
                  <a:gd name="T4" fmla="*/ 88 w 182"/>
                  <a:gd name="T5" fmla="*/ 40 h 195"/>
                  <a:gd name="T6" fmla="*/ 1 w 182"/>
                  <a:gd name="T7" fmla="*/ 40 h 195"/>
                  <a:gd name="T8" fmla="*/ 1 w 182"/>
                  <a:gd name="T9" fmla="*/ 89 h 195"/>
                  <a:gd name="T10" fmla="*/ 57 w 182"/>
                  <a:gd name="T11" fmla="*/ 89 h 195"/>
                  <a:gd name="T12" fmla="*/ 88 w 182"/>
                  <a:gd name="T13" fmla="*/ 68 h 195"/>
                  <a:gd name="T14" fmla="*/ 88 w 182"/>
                  <a:gd name="T15" fmla="*/ 130 h 195"/>
                  <a:gd name="T16" fmla="*/ 181 w 182"/>
                  <a:gd name="T17" fmla="*/ 65 h 195"/>
                  <a:gd name="T18" fmla="*/ 19 w 182"/>
                  <a:gd name="T19" fmla="*/ 127 h 195"/>
                  <a:gd name="T20" fmla="*/ 88 w 182"/>
                  <a:gd name="T21" fmla="*/ 172 h 195"/>
                  <a:gd name="T22" fmla="*/ 88 w 182"/>
                  <a:gd name="T23" fmla="*/ 142 h 195"/>
                  <a:gd name="T24" fmla="*/ 178 w 182"/>
                  <a:gd name="T25" fmla="*/ 142 h 195"/>
                  <a:gd name="T26" fmla="*/ 178 w 182"/>
                  <a:gd name="T27" fmla="*/ 153 h 195"/>
                  <a:gd name="T28" fmla="*/ 100 w 182"/>
                  <a:gd name="T29" fmla="*/ 153 h 195"/>
                  <a:gd name="T30" fmla="*/ 100 w 182"/>
                  <a:gd name="T31" fmla="*/ 195 h 195"/>
                  <a:gd name="T32" fmla="*/ 0 w 182"/>
                  <a:gd name="T33" fmla="*/ 127 h 195"/>
                  <a:gd name="T34" fmla="*/ 19 w 182"/>
                  <a:gd name="T35" fmla="*/ 12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2" h="195">
                    <a:moveTo>
                      <a:pt x="181" y="65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181" y="65"/>
                      <a:pt x="181" y="65"/>
                      <a:pt x="181" y="65"/>
                    </a:cubicBezTo>
                    <a:close/>
                    <a:moveTo>
                      <a:pt x="19" y="127"/>
                    </a:move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82" y="142"/>
                      <a:pt x="182" y="153"/>
                      <a:pt x="178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95"/>
                      <a:pt x="100" y="195"/>
                      <a:pt x="100" y="195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2281" tIns="41141" rIns="82281" bIns="4114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9927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109D55-2F76-4C13-82F7-F0F3DB00E274}"/>
                </a:ext>
              </a:extLst>
            </p:cNvPr>
            <p:cNvSpPr txBox="1"/>
            <p:nvPr/>
          </p:nvSpPr>
          <p:spPr>
            <a:xfrm>
              <a:off x="4654525" y="3352837"/>
              <a:ext cx="2386503" cy="1644271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Architecture, hardware and topology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8DF2D6-F530-4D85-B83E-23B391644887}"/>
                </a:ext>
              </a:extLst>
            </p:cNvPr>
            <p:cNvSpPr txBox="1"/>
            <p:nvPr/>
          </p:nvSpPr>
          <p:spPr>
            <a:xfrm>
              <a:off x="5023004" y="5748747"/>
              <a:ext cx="1736998" cy="1644270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Security and privacy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6FA906B-C5D3-487A-A571-E152E744ADD1}"/>
                </a:ext>
              </a:extLst>
            </p:cNvPr>
            <p:cNvSpPr txBox="1"/>
            <p:nvPr/>
          </p:nvSpPr>
          <p:spPr>
            <a:xfrm>
              <a:off x="6397246" y="3348292"/>
              <a:ext cx="2491096" cy="1644271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Deployment, configuration, provisioning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8FAF8F-9137-480E-A8BD-7ADEA4604129}"/>
                </a:ext>
              </a:extLst>
            </p:cNvPr>
            <p:cNvSpPr txBox="1"/>
            <p:nvPr/>
          </p:nvSpPr>
          <p:spPr>
            <a:xfrm>
              <a:off x="8402623" y="3495949"/>
              <a:ext cx="1894653" cy="10035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Validation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585C969-A290-43BA-B887-B99DB37F5470}"/>
                </a:ext>
              </a:extLst>
            </p:cNvPr>
            <p:cNvSpPr txBox="1"/>
            <p:nvPr/>
          </p:nvSpPr>
          <p:spPr>
            <a:xfrm>
              <a:off x="9994172" y="3448489"/>
              <a:ext cx="2121364" cy="1323922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Monitoring, diagnostics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C9D1106-DD86-48C0-A67A-5E9D835DA1F9}"/>
                </a:ext>
              </a:extLst>
            </p:cNvPr>
            <p:cNvSpPr txBox="1"/>
            <p:nvPr/>
          </p:nvSpPr>
          <p:spPr>
            <a:xfrm>
              <a:off x="6646261" y="5859248"/>
              <a:ext cx="1956957" cy="1323921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Business continuity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A662A5-2A5A-4EAD-A766-CFC25D446129}"/>
                </a:ext>
              </a:extLst>
            </p:cNvPr>
            <p:cNvSpPr txBox="1"/>
            <p:nvPr/>
          </p:nvSpPr>
          <p:spPr>
            <a:xfrm>
              <a:off x="8393935" y="5756798"/>
              <a:ext cx="1846956" cy="1644270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Patching and updating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1534106-1945-4ED8-A5DC-31999792883E}"/>
                </a:ext>
              </a:extLst>
            </p:cNvPr>
            <p:cNvSpPr txBox="1"/>
            <p:nvPr/>
          </p:nvSpPr>
          <p:spPr>
            <a:xfrm>
              <a:off x="9865568" y="5738340"/>
              <a:ext cx="2335730" cy="1644270"/>
            </a:xfrm>
            <a:prstGeom prst="rect">
              <a:avLst/>
            </a:prstGeom>
            <a:noFill/>
          </p:spPr>
          <p:txBody>
            <a:bodyPr wrap="square" lIns="182828" tIns="146263" rIns="182828" bIns="146263" rtlCol="0">
              <a:spAutoFit/>
            </a:bodyPr>
            <a:lstStyle/>
            <a:p>
              <a:pPr marL="0" marR="0" lvl="0" indent="0" algn="ctr" defTabSz="69927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Field replacement of parts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60A5C53-4130-4EDC-A567-6E03212AC407}"/>
              </a:ext>
            </a:extLst>
          </p:cNvPr>
          <p:cNvGrpSpPr/>
          <p:nvPr/>
        </p:nvGrpSpPr>
        <p:grpSpPr>
          <a:xfrm>
            <a:off x="1846270" y="2048343"/>
            <a:ext cx="3118027" cy="1028997"/>
            <a:chOff x="503237" y="1363662"/>
            <a:chExt cx="5381283" cy="1519792"/>
          </a:xfrm>
        </p:grpSpPr>
        <p:grpSp>
          <p:nvGrpSpPr>
            <p:cNvPr id="120" name="Group 24">
              <a:extLst>
                <a:ext uri="{FF2B5EF4-FFF2-40B4-BE49-F238E27FC236}">
                  <a16:creationId xmlns:a16="http://schemas.microsoft.com/office/drawing/2014/main" id="{4E73EDDB-94A6-49BC-ADF4-138D50A289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3237" y="1459372"/>
              <a:ext cx="634280" cy="469564"/>
              <a:chOff x="5281" y="836"/>
              <a:chExt cx="516" cy="382"/>
            </a:xfrm>
            <a:solidFill>
              <a:srgbClr val="F8F8F8"/>
            </a:solidFill>
          </p:grpSpPr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F70D400-6125-454F-AE0F-0F5A3FE95A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1" y="836"/>
                <a:ext cx="516" cy="382"/>
              </a:xfrm>
              <a:custGeom>
                <a:avLst/>
                <a:gdLst>
                  <a:gd name="T0" fmla="*/ 0 w 516"/>
                  <a:gd name="T1" fmla="*/ 0 h 382"/>
                  <a:gd name="T2" fmla="*/ 0 w 516"/>
                  <a:gd name="T3" fmla="*/ 18 h 382"/>
                  <a:gd name="T4" fmla="*/ 0 w 516"/>
                  <a:gd name="T5" fmla="*/ 35 h 382"/>
                  <a:gd name="T6" fmla="*/ 0 w 516"/>
                  <a:gd name="T7" fmla="*/ 278 h 382"/>
                  <a:gd name="T8" fmla="*/ 0 w 516"/>
                  <a:gd name="T9" fmla="*/ 295 h 382"/>
                  <a:gd name="T10" fmla="*/ 0 w 516"/>
                  <a:gd name="T11" fmla="*/ 312 h 382"/>
                  <a:gd name="T12" fmla="*/ 241 w 516"/>
                  <a:gd name="T13" fmla="*/ 312 h 382"/>
                  <a:gd name="T14" fmla="*/ 241 w 516"/>
                  <a:gd name="T15" fmla="*/ 347 h 382"/>
                  <a:gd name="T16" fmla="*/ 172 w 516"/>
                  <a:gd name="T17" fmla="*/ 347 h 382"/>
                  <a:gd name="T18" fmla="*/ 172 w 516"/>
                  <a:gd name="T19" fmla="*/ 382 h 382"/>
                  <a:gd name="T20" fmla="*/ 344 w 516"/>
                  <a:gd name="T21" fmla="*/ 382 h 382"/>
                  <a:gd name="T22" fmla="*/ 344 w 516"/>
                  <a:gd name="T23" fmla="*/ 347 h 382"/>
                  <a:gd name="T24" fmla="*/ 275 w 516"/>
                  <a:gd name="T25" fmla="*/ 347 h 382"/>
                  <a:gd name="T26" fmla="*/ 275 w 516"/>
                  <a:gd name="T27" fmla="*/ 312 h 382"/>
                  <a:gd name="T28" fmla="*/ 482 w 516"/>
                  <a:gd name="T29" fmla="*/ 312 h 382"/>
                  <a:gd name="T30" fmla="*/ 499 w 516"/>
                  <a:gd name="T31" fmla="*/ 312 h 382"/>
                  <a:gd name="T32" fmla="*/ 516 w 516"/>
                  <a:gd name="T33" fmla="*/ 312 h 382"/>
                  <a:gd name="T34" fmla="*/ 516 w 516"/>
                  <a:gd name="T35" fmla="*/ 35 h 382"/>
                  <a:gd name="T36" fmla="*/ 516 w 516"/>
                  <a:gd name="T37" fmla="*/ 18 h 382"/>
                  <a:gd name="T38" fmla="*/ 516 w 516"/>
                  <a:gd name="T39" fmla="*/ 0 h 382"/>
                  <a:gd name="T40" fmla="*/ 0 w 516"/>
                  <a:gd name="T41" fmla="*/ 0 h 382"/>
                  <a:gd name="T42" fmla="*/ 482 w 516"/>
                  <a:gd name="T43" fmla="*/ 278 h 382"/>
                  <a:gd name="T44" fmla="*/ 34 w 516"/>
                  <a:gd name="T45" fmla="*/ 278 h 382"/>
                  <a:gd name="T46" fmla="*/ 34 w 516"/>
                  <a:gd name="T47" fmla="*/ 35 h 382"/>
                  <a:gd name="T48" fmla="*/ 482 w 516"/>
                  <a:gd name="T49" fmla="*/ 35 h 382"/>
                  <a:gd name="T50" fmla="*/ 482 w 516"/>
                  <a:gd name="T51" fmla="*/ 27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6" h="382">
                    <a:moveTo>
                      <a:pt x="0" y="0"/>
                    </a:moveTo>
                    <a:lnTo>
                      <a:pt x="0" y="18"/>
                    </a:lnTo>
                    <a:lnTo>
                      <a:pt x="0" y="35"/>
                    </a:lnTo>
                    <a:lnTo>
                      <a:pt x="0" y="278"/>
                    </a:lnTo>
                    <a:lnTo>
                      <a:pt x="0" y="295"/>
                    </a:lnTo>
                    <a:lnTo>
                      <a:pt x="0" y="312"/>
                    </a:lnTo>
                    <a:lnTo>
                      <a:pt x="241" y="312"/>
                    </a:lnTo>
                    <a:lnTo>
                      <a:pt x="241" y="347"/>
                    </a:lnTo>
                    <a:lnTo>
                      <a:pt x="172" y="347"/>
                    </a:lnTo>
                    <a:lnTo>
                      <a:pt x="172" y="382"/>
                    </a:lnTo>
                    <a:lnTo>
                      <a:pt x="344" y="382"/>
                    </a:lnTo>
                    <a:lnTo>
                      <a:pt x="344" y="347"/>
                    </a:lnTo>
                    <a:lnTo>
                      <a:pt x="275" y="347"/>
                    </a:lnTo>
                    <a:lnTo>
                      <a:pt x="275" y="312"/>
                    </a:lnTo>
                    <a:lnTo>
                      <a:pt x="482" y="312"/>
                    </a:lnTo>
                    <a:lnTo>
                      <a:pt x="499" y="312"/>
                    </a:lnTo>
                    <a:lnTo>
                      <a:pt x="516" y="312"/>
                    </a:lnTo>
                    <a:lnTo>
                      <a:pt x="516" y="35"/>
                    </a:lnTo>
                    <a:lnTo>
                      <a:pt x="516" y="18"/>
                    </a:lnTo>
                    <a:lnTo>
                      <a:pt x="516" y="0"/>
                    </a:lnTo>
                    <a:lnTo>
                      <a:pt x="0" y="0"/>
                    </a:lnTo>
                    <a:close/>
                    <a:moveTo>
                      <a:pt x="482" y="278"/>
                    </a:moveTo>
                    <a:lnTo>
                      <a:pt x="34" y="278"/>
                    </a:lnTo>
                    <a:lnTo>
                      <a:pt x="34" y="35"/>
                    </a:lnTo>
                    <a:lnTo>
                      <a:pt x="482" y="35"/>
                    </a:lnTo>
                    <a:lnTo>
                      <a:pt x="482" y="278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76CE"/>
                </a:solidFill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499FB9BD-562A-4BB4-A9A8-5C2CE8C6B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0" y="1044"/>
                <a:ext cx="378" cy="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76CE"/>
                </a:solidFill>
              </a:ln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1" name="Group 12">
              <a:extLst>
                <a:ext uri="{FF2B5EF4-FFF2-40B4-BE49-F238E27FC236}">
                  <a16:creationId xmlns:a16="http://schemas.microsoft.com/office/drawing/2014/main" id="{EE35380A-E55E-4451-9B22-A5089981E6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56245" y="1399218"/>
              <a:ext cx="389266" cy="630948"/>
              <a:chOff x="3814" y="2056"/>
              <a:chExt cx="182" cy="295"/>
            </a:xfrm>
          </p:grpSpPr>
          <p:sp>
            <p:nvSpPr>
              <p:cNvPr id="128" name="Rectangle 13">
                <a:extLst>
                  <a:ext uri="{FF2B5EF4-FFF2-40B4-BE49-F238E27FC236}">
                    <a16:creationId xmlns:a16="http://schemas.microsoft.com/office/drawing/2014/main" id="{1539817F-9724-4A5D-A322-B967F1853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4" y="2056"/>
                <a:ext cx="162" cy="295"/>
              </a:xfrm>
              <a:prstGeom prst="rect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Rectangle 14">
                <a:extLst>
                  <a:ext uri="{FF2B5EF4-FFF2-40B4-BE49-F238E27FC236}">
                    <a16:creationId xmlns:a16="http://schemas.microsoft.com/office/drawing/2014/main" id="{AFABE9C9-A087-4126-99A7-50D3A955D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078"/>
                <a:ext cx="114" cy="30"/>
              </a:xfrm>
              <a:prstGeom prst="rect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Rectangle 15">
                <a:extLst>
                  <a:ext uri="{FF2B5EF4-FFF2-40B4-BE49-F238E27FC236}">
                    <a16:creationId xmlns:a16="http://schemas.microsoft.com/office/drawing/2014/main" id="{D7B7A1FC-CDBD-4A66-884E-A4D61BAEB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140"/>
                <a:ext cx="114" cy="31"/>
              </a:xfrm>
              <a:prstGeom prst="rect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Rectangle 16">
                <a:extLst>
                  <a:ext uri="{FF2B5EF4-FFF2-40B4-BE49-F238E27FC236}">
                    <a16:creationId xmlns:a16="http://schemas.microsoft.com/office/drawing/2014/main" id="{E89ADCFD-48B5-4A39-AE13-16627B695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203"/>
                <a:ext cx="114" cy="30"/>
              </a:xfrm>
              <a:prstGeom prst="rect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A6D0D6A5-F889-40BE-8269-1B9D2E4F8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2092"/>
                <a:ext cx="20" cy="52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25D9FE2A-A429-4EB6-98F2-5A017425B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2199"/>
                <a:ext cx="20" cy="51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Oval 19">
                <a:extLst>
                  <a:ext uri="{FF2B5EF4-FFF2-40B4-BE49-F238E27FC236}">
                    <a16:creationId xmlns:a16="http://schemas.microsoft.com/office/drawing/2014/main" id="{9191A97C-7667-4DB2-9E2B-C9287AFC4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296"/>
                <a:ext cx="25" cy="24"/>
              </a:xfrm>
              <a:prstGeom prst="ellipse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Oval 20">
                <a:extLst>
                  <a:ext uri="{FF2B5EF4-FFF2-40B4-BE49-F238E27FC236}">
                    <a16:creationId xmlns:a16="http://schemas.microsoft.com/office/drawing/2014/main" id="{1B2F9F4D-7784-4972-97A0-D250F6B96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2296"/>
                <a:ext cx="24" cy="24"/>
              </a:xfrm>
              <a:prstGeom prst="ellipse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A28E31FB-E1C7-4847-AC52-9C8A5FBB1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296"/>
                <a:ext cx="23" cy="22"/>
              </a:xfrm>
              <a:prstGeom prst="rect">
                <a:avLst/>
              </a:prstGeom>
              <a:noFill/>
              <a:ln w="19050" cap="flat">
                <a:solidFill>
                  <a:srgbClr val="0076C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721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694700A3-D56D-4415-AB91-D4F548F6E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658" y="2288074"/>
              <a:ext cx="456640" cy="491433"/>
            </a:xfrm>
            <a:custGeom>
              <a:avLst/>
              <a:gdLst>
                <a:gd name="T0" fmla="*/ 24 w 104"/>
                <a:gd name="T1" fmla="*/ 112 h 112"/>
                <a:gd name="T2" fmla="*/ 40 w 104"/>
                <a:gd name="T3" fmla="*/ 112 h 112"/>
                <a:gd name="T4" fmla="*/ 48 w 104"/>
                <a:gd name="T5" fmla="*/ 104 h 112"/>
                <a:gd name="T6" fmla="*/ 40 w 104"/>
                <a:gd name="T7" fmla="*/ 96 h 112"/>
                <a:gd name="T8" fmla="*/ 32 w 104"/>
                <a:gd name="T9" fmla="*/ 104 h 112"/>
                <a:gd name="T10" fmla="*/ 24 w 104"/>
                <a:gd name="T11" fmla="*/ 104 h 112"/>
                <a:gd name="T12" fmla="*/ 8 w 104"/>
                <a:gd name="T13" fmla="*/ 88 h 112"/>
                <a:gd name="T14" fmla="*/ 8 w 104"/>
                <a:gd name="T15" fmla="*/ 87 h 112"/>
                <a:gd name="T16" fmla="*/ 12 w 104"/>
                <a:gd name="T17" fmla="*/ 88 h 112"/>
                <a:gd name="T18" fmla="*/ 24 w 104"/>
                <a:gd name="T19" fmla="*/ 88 h 112"/>
                <a:gd name="T20" fmla="*/ 24 w 104"/>
                <a:gd name="T21" fmla="*/ 48 h 112"/>
                <a:gd name="T22" fmla="*/ 12 w 104"/>
                <a:gd name="T23" fmla="*/ 48 h 112"/>
                <a:gd name="T24" fmla="*/ 8 w 104"/>
                <a:gd name="T25" fmla="*/ 49 h 112"/>
                <a:gd name="T26" fmla="*/ 52 w 104"/>
                <a:gd name="T27" fmla="*/ 8 h 112"/>
                <a:gd name="T28" fmla="*/ 96 w 104"/>
                <a:gd name="T29" fmla="*/ 52 h 112"/>
                <a:gd name="T30" fmla="*/ 88 w 104"/>
                <a:gd name="T31" fmla="*/ 60 h 112"/>
                <a:gd name="T32" fmla="*/ 96 w 104"/>
                <a:gd name="T33" fmla="*/ 68 h 112"/>
                <a:gd name="T34" fmla="*/ 104 w 104"/>
                <a:gd name="T35" fmla="*/ 60 h 112"/>
                <a:gd name="T36" fmla="*/ 104 w 104"/>
                <a:gd name="T37" fmla="*/ 52 h 112"/>
                <a:gd name="T38" fmla="*/ 52 w 104"/>
                <a:gd name="T39" fmla="*/ 0 h 112"/>
                <a:gd name="T40" fmla="*/ 0 w 104"/>
                <a:gd name="T41" fmla="*/ 52 h 112"/>
                <a:gd name="T42" fmla="*/ 0 w 104"/>
                <a:gd name="T43" fmla="*/ 60 h 112"/>
                <a:gd name="T44" fmla="*/ 0 w 104"/>
                <a:gd name="T45" fmla="*/ 68 h 112"/>
                <a:gd name="T46" fmla="*/ 0 w 104"/>
                <a:gd name="T47" fmla="*/ 72 h 112"/>
                <a:gd name="T48" fmla="*/ 0 w 104"/>
                <a:gd name="T49" fmla="*/ 76 h 112"/>
                <a:gd name="T50" fmla="*/ 0 w 104"/>
                <a:gd name="T51" fmla="*/ 88 h 112"/>
                <a:gd name="T52" fmla="*/ 24 w 104"/>
                <a:gd name="T53" fmla="*/ 112 h 112"/>
                <a:gd name="T54" fmla="*/ 8 w 104"/>
                <a:gd name="T55" fmla="*/ 68 h 112"/>
                <a:gd name="T56" fmla="*/ 8 w 104"/>
                <a:gd name="T57" fmla="*/ 60 h 112"/>
                <a:gd name="T58" fmla="*/ 12 w 104"/>
                <a:gd name="T59" fmla="*/ 56 h 112"/>
                <a:gd name="T60" fmla="*/ 16 w 104"/>
                <a:gd name="T61" fmla="*/ 56 h 112"/>
                <a:gd name="T62" fmla="*/ 16 w 104"/>
                <a:gd name="T63" fmla="*/ 80 h 112"/>
                <a:gd name="T64" fmla="*/ 12 w 104"/>
                <a:gd name="T65" fmla="*/ 80 h 112"/>
                <a:gd name="T66" fmla="*/ 8 w 104"/>
                <a:gd name="T67" fmla="*/ 76 h 112"/>
                <a:gd name="T68" fmla="*/ 8 w 104"/>
                <a:gd name="T69" fmla="*/ 72 h 112"/>
                <a:gd name="T70" fmla="*/ 8 w 104"/>
                <a:gd name="T71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12">
                  <a:moveTo>
                    <a:pt x="24" y="112"/>
                  </a:moveTo>
                  <a:cubicBezTo>
                    <a:pt x="40" y="112"/>
                    <a:pt x="40" y="112"/>
                    <a:pt x="40" y="112"/>
                  </a:cubicBezTo>
                  <a:cubicBezTo>
                    <a:pt x="44" y="112"/>
                    <a:pt x="48" y="108"/>
                    <a:pt x="48" y="104"/>
                  </a:cubicBezTo>
                  <a:cubicBezTo>
                    <a:pt x="48" y="100"/>
                    <a:pt x="44" y="96"/>
                    <a:pt x="40" y="96"/>
                  </a:cubicBezTo>
                  <a:cubicBezTo>
                    <a:pt x="36" y="96"/>
                    <a:pt x="32" y="100"/>
                    <a:pt x="32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15" y="104"/>
                    <a:pt x="8" y="97"/>
                    <a:pt x="8" y="8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9" y="88"/>
                    <a:pt x="11" y="88"/>
                    <a:pt x="12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8"/>
                    <a:pt x="9" y="48"/>
                    <a:pt x="8" y="49"/>
                  </a:cubicBezTo>
                  <a:cubicBezTo>
                    <a:pt x="10" y="26"/>
                    <a:pt x="29" y="8"/>
                    <a:pt x="52" y="8"/>
                  </a:cubicBezTo>
                  <a:cubicBezTo>
                    <a:pt x="76" y="8"/>
                    <a:pt x="96" y="28"/>
                    <a:pt x="96" y="52"/>
                  </a:cubicBezTo>
                  <a:cubicBezTo>
                    <a:pt x="92" y="52"/>
                    <a:pt x="88" y="56"/>
                    <a:pt x="88" y="60"/>
                  </a:cubicBezTo>
                  <a:cubicBezTo>
                    <a:pt x="88" y="64"/>
                    <a:pt x="92" y="68"/>
                    <a:pt x="96" y="68"/>
                  </a:cubicBezTo>
                  <a:cubicBezTo>
                    <a:pt x="100" y="68"/>
                    <a:pt x="104" y="64"/>
                    <a:pt x="104" y="6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1"/>
                    <a:pt x="11" y="112"/>
                    <a:pt x="24" y="112"/>
                  </a:cubicBezTo>
                  <a:moveTo>
                    <a:pt x="8" y="68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8" y="58"/>
                    <a:pt x="10" y="56"/>
                    <a:pt x="1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0" y="80"/>
                    <a:pt x="8" y="78"/>
                    <a:pt x="8" y="76"/>
                  </a:cubicBezTo>
                  <a:cubicBezTo>
                    <a:pt x="8" y="72"/>
                    <a:pt x="8" y="72"/>
                    <a:pt x="8" y="72"/>
                  </a:cubicBezTo>
                  <a:lnTo>
                    <a:pt x="8" y="68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76CE"/>
              </a:solidFill>
            </a:ln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72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7FB78AF-6B65-4B65-9E62-96CED20DE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368" y="2251442"/>
              <a:ext cx="497599" cy="528152"/>
            </a:xfrm>
            <a:custGeom>
              <a:avLst/>
              <a:gdLst>
                <a:gd name="T0" fmla="*/ 94 w 112"/>
                <a:gd name="T1" fmla="*/ 43 h 120"/>
                <a:gd name="T2" fmla="*/ 104 w 112"/>
                <a:gd name="T3" fmla="*/ 24 h 120"/>
                <a:gd name="T4" fmla="*/ 80 w 112"/>
                <a:gd name="T5" fmla="*/ 0 h 120"/>
                <a:gd name="T6" fmla="*/ 56 w 112"/>
                <a:gd name="T7" fmla="*/ 24 h 120"/>
                <a:gd name="T8" fmla="*/ 66 w 112"/>
                <a:gd name="T9" fmla="*/ 43 h 120"/>
                <a:gd name="T10" fmla="*/ 51 w 112"/>
                <a:gd name="T11" fmla="*/ 58 h 120"/>
                <a:gd name="T12" fmla="*/ 32 w 112"/>
                <a:gd name="T13" fmla="*/ 48 h 120"/>
                <a:gd name="T14" fmla="*/ 8 w 112"/>
                <a:gd name="T15" fmla="*/ 72 h 120"/>
                <a:gd name="T16" fmla="*/ 18 w 112"/>
                <a:gd name="T17" fmla="*/ 91 h 120"/>
                <a:gd name="T18" fmla="*/ 0 w 112"/>
                <a:gd name="T19" fmla="*/ 120 h 120"/>
                <a:gd name="T20" fmla="*/ 8 w 112"/>
                <a:gd name="T21" fmla="*/ 120 h 120"/>
                <a:gd name="T22" fmla="*/ 32 w 112"/>
                <a:gd name="T23" fmla="*/ 96 h 120"/>
                <a:gd name="T24" fmla="*/ 56 w 112"/>
                <a:gd name="T25" fmla="*/ 120 h 120"/>
                <a:gd name="T26" fmla="*/ 64 w 112"/>
                <a:gd name="T27" fmla="*/ 120 h 120"/>
                <a:gd name="T28" fmla="*/ 46 w 112"/>
                <a:gd name="T29" fmla="*/ 91 h 120"/>
                <a:gd name="T30" fmla="*/ 56 w 112"/>
                <a:gd name="T31" fmla="*/ 72 h 120"/>
                <a:gd name="T32" fmla="*/ 80 w 112"/>
                <a:gd name="T33" fmla="*/ 48 h 120"/>
                <a:gd name="T34" fmla="*/ 104 w 112"/>
                <a:gd name="T35" fmla="*/ 72 h 120"/>
                <a:gd name="T36" fmla="*/ 112 w 112"/>
                <a:gd name="T37" fmla="*/ 72 h 120"/>
                <a:gd name="T38" fmla="*/ 94 w 112"/>
                <a:gd name="T39" fmla="*/ 43 h 120"/>
                <a:gd name="T40" fmla="*/ 32 w 112"/>
                <a:gd name="T41" fmla="*/ 88 h 120"/>
                <a:gd name="T42" fmla="*/ 16 w 112"/>
                <a:gd name="T43" fmla="*/ 72 h 120"/>
                <a:gd name="T44" fmla="*/ 32 w 112"/>
                <a:gd name="T45" fmla="*/ 56 h 120"/>
                <a:gd name="T46" fmla="*/ 48 w 112"/>
                <a:gd name="T47" fmla="*/ 72 h 120"/>
                <a:gd name="T48" fmla="*/ 32 w 112"/>
                <a:gd name="T49" fmla="*/ 88 h 120"/>
                <a:gd name="T50" fmla="*/ 80 w 112"/>
                <a:gd name="T51" fmla="*/ 40 h 120"/>
                <a:gd name="T52" fmla="*/ 64 w 112"/>
                <a:gd name="T53" fmla="*/ 24 h 120"/>
                <a:gd name="T54" fmla="*/ 80 w 112"/>
                <a:gd name="T55" fmla="*/ 8 h 120"/>
                <a:gd name="T56" fmla="*/ 96 w 112"/>
                <a:gd name="T57" fmla="*/ 24 h 120"/>
                <a:gd name="T58" fmla="*/ 80 w 112"/>
                <a:gd name="T59" fmla="*/ 4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120">
                  <a:moveTo>
                    <a:pt x="94" y="43"/>
                  </a:moveTo>
                  <a:cubicBezTo>
                    <a:pt x="100" y="39"/>
                    <a:pt x="104" y="32"/>
                    <a:pt x="104" y="24"/>
                  </a:cubicBezTo>
                  <a:cubicBezTo>
                    <a:pt x="104" y="11"/>
                    <a:pt x="93" y="0"/>
                    <a:pt x="80" y="0"/>
                  </a:cubicBezTo>
                  <a:cubicBezTo>
                    <a:pt x="67" y="0"/>
                    <a:pt x="56" y="11"/>
                    <a:pt x="56" y="24"/>
                  </a:cubicBezTo>
                  <a:cubicBezTo>
                    <a:pt x="56" y="32"/>
                    <a:pt x="60" y="39"/>
                    <a:pt x="66" y="43"/>
                  </a:cubicBezTo>
                  <a:cubicBezTo>
                    <a:pt x="60" y="46"/>
                    <a:pt x="54" y="52"/>
                    <a:pt x="51" y="58"/>
                  </a:cubicBezTo>
                  <a:cubicBezTo>
                    <a:pt x="47" y="52"/>
                    <a:pt x="40" y="48"/>
                    <a:pt x="32" y="48"/>
                  </a:cubicBezTo>
                  <a:cubicBezTo>
                    <a:pt x="19" y="48"/>
                    <a:pt x="8" y="59"/>
                    <a:pt x="8" y="72"/>
                  </a:cubicBezTo>
                  <a:cubicBezTo>
                    <a:pt x="8" y="80"/>
                    <a:pt x="12" y="87"/>
                    <a:pt x="18" y="91"/>
                  </a:cubicBezTo>
                  <a:cubicBezTo>
                    <a:pt x="7" y="97"/>
                    <a:pt x="0" y="107"/>
                    <a:pt x="0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07"/>
                    <a:pt x="19" y="96"/>
                    <a:pt x="32" y="96"/>
                  </a:cubicBezTo>
                  <a:cubicBezTo>
                    <a:pt x="45" y="96"/>
                    <a:pt x="56" y="107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4" y="107"/>
                    <a:pt x="57" y="97"/>
                    <a:pt x="46" y="91"/>
                  </a:cubicBezTo>
                  <a:cubicBezTo>
                    <a:pt x="52" y="87"/>
                    <a:pt x="56" y="80"/>
                    <a:pt x="56" y="72"/>
                  </a:cubicBezTo>
                  <a:cubicBezTo>
                    <a:pt x="56" y="59"/>
                    <a:pt x="67" y="48"/>
                    <a:pt x="80" y="48"/>
                  </a:cubicBezTo>
                  <a:cubicBezTo>
                    <a:pt x="93" y="48"/>
                    <a:pt x="104" y="59"/>
                    <a:pt x="104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59"/>
                    <a:pt x="105" y="49"/>
                    <a:pt x="94" y="43"/>
                  </a:cubicBezTo>
                  <a:moveTo>
                    <a:pt x="32" y="88"/>
                  </a:moveTo>
                  <a:cubicBezTo>
                    <a:pt x="23" y="88"/>
                    <a:pt x="16" y="81"/>
                    <a:pt x="16" y="72"/>
                  </a:cubicBezTo>
                  <a:cubicBezTo>
                    <a:pt x="16" y="63"/>
                    <a:pt x="23" y="56"/>
                    <a:pt x="32" y="56"/>
                  </a:cubicBezTo>
                  <a:cubicBezTo>
                    <a:pt x="41" y="56"/>
                    <a:pt x="48" y="63"/>
                    <a:pt x="48" y="72"/>
                  </a:cubicBezTo>
                  <a:cubicBezTo>
                    <a:pt x="48" y="81"/>
                    <a:pt x="41" y="88"/>
                    <a:pt x="32" y="88"/>
                  </a:cubicBezTo>
                  <a:moveTo>
                    <a:pt x="80" y="40"/>
                  </a:moveTo>
                  <a:cubicBezTo>
                    <a:pt x="71" y="40"/>
                    <a:pt x="64" y="33"/>
                    <a:pt x="64" y="24"/>
                  </a:cubicBezTo>
                  <a:cubicBezTo>
                    <a:pt x="64" y="15"/>
                    <a:pt x="71" y="8"/>
                    <a:pt x="80" y="8"/>
                  </a:cubicBezTo>
                  <a:cubicBezTo>
                    <a:pt x="89" y="8"/>
                    <a:pt x="96" y="15"/>
                    <a:pt x="96" y="24"/>
                  </a:cubicBezTo>
                  <a:cubicBezTo>
                    <a:pt x="96" y="33"/>
                    <a:pt x="89" y="40"/>
                    <a:pt x="80" y="40"/>
                  </a:cubicBezTo>
                </a:path>
              </a:pathLst>
            </a:custGeom>
            <a:solidFill>
              <a:srgbClr val="FFFFFF"/>
            </a:solidFill>
            <a:ln w="19050">
              <a:solidFill>
                <a:srgbClr val="0076CE"/>
              </a:solidFill>
            </a:ln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721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CEE316-D06D-40B0-A7B0-65A556257D88}"/>
                </a:ext>
              </a:extLst>
            </p:cNvPr>
            <p:cNvSpPr txBox="1"/>
            <p:nvPr/>
          </p:nvSpPr>
          <p:spPr>
            <a:xfrm>
              <a:off x="1067913" y="1387663"/>
              <a:ext cx="2438399" cy="6818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34464" tIns="107571" rIns="134464" bIns="107571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</a:rPr>
                <a:t>Software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B865AE-5753-4797-A8A6-C903A81268C6}"/>
                </a:ext>
              </a:extLst>
            </p:cNvPr>
            <p:cNvSpPr txBox="1"/>
            <p:nvPr/>
          </p:nvSpPr>
          <p:spPr>
            <a:xfrm>
              <a:off x="3446121" y="1363662"/>
              <a:ext cx="2438399" cy="6818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34464" tIns="107571" rIns="134464" bIns="107571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</a:rPr>
                <a:t>Hardware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EA507A7-3FCC-49E1-8148-7712BA9AB3A5}"/>
                </a:ext>
              </a:extLst>
            </p:cNvPr>
            <p:cNvSpPr txBox="1"/>
            <p:nvPr/>
          </p:nvSpPr>
          <p:spPr>
            <a:xfrm>
              <a:off x="1056136" y="2163689"/>
              <a:ext cx="2438399" cy="6818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34464" tIns="107571" rIns="134464" bIns="107571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</a:rPr>
                <a:t>Support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7A1DA8B-26CE-4A08-AF75-D18DE73808A5}"/>
                </a:ext>
              </a:extLst>
            </p:cNvPr>
            <p:cNvSpPr txBox="1"/>
            <p:nvPr/>
          </p:nvSpPr>
          <p:spPr>
            <a:xfrm>
              <a:off x="3430978" y="2201586"/>
              <a:ext cx="2438399" cy="68186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34464" tIns="107571" rIns="134464" bIns="107571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</a:rPr>
                <a:t>Services</a:t>
              </a: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BB59D6C-5379-4E95-8BB4-402A5787A25F}"/>
              </a:ext>
            </a:extLst>
          </p:cNvPr>
          <p:cNvSpPr/>
          <p:nvPr/>
        </p:nvSpPr>
        <p:spPr>
          <a:xfrm>
            <a:off x="7002441" y="4492086"/>
            <a:ext cx="3515263" cy="521719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Azure consistent management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140" name="C27AF32F-E9BF-433A-834D-FA1559748A2F" descr="5EFA5B9F-488A-4F36-8521-51F35834EA00@hsd1">
            <a:extLst>
              <a:ext uri="{FF2B5EF4-FFF2-40B4-BE49-F238E27FC236}">
                <a16:creationId xmlns:a16="http://schemas.microsoft.com/office/drawing/2014/main" id="{6DBD7596-4C90-414E-B658-1C16B223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67" y="1732064"/>
            <a:ext cx="1322563" cy="38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6B0CDD7-864E-47F9-8302-FC60E0B5F3DE}"/>
              </a:ext>
            </a:extLst>
          </p:cNvPr>
          <p:cNvSpPr txBox="1"/>
          <p:nvPr/>
        </p:nvSpPr>
        <p:spPr>
          <a:xfrm>
            <a:off x="7002441" y="5098489"/>
            <a:ext cx="317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buClr>
                <a:srgbClr val="007DB8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*When available</a:t>
            </a:r>
            <a:b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Recommended Approach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65C2AA1-A90B-4F05-BC10-3A2537DEF932}"/>
              </a:ext>
            </a:extLst>
          </p:cNvPr>
          <p:cNvSpPr/>
          <p:nvPr/>
        </p:nvSpPr>
        <p:spPr>
          <a:xfrm>
            <a:off x="7008143" y="1905238"/>
            <a:ext cx="3509561" cy="521719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Integrated system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4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139" grpId="0" animBg="1"/>
      <p:bldP spid="141" grpId="0"/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67A7A9-6F8C-4635-BA12-708DF5DE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Consistent Azure IaaS Services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A4F7-BFA5-4B2E-B83C-EF11455BF04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CCA686-73EF-4724-B4B9-BAA41527751A}"/>
              </a:ext>
            </a:extLst>
          </p:cNvPr>
          <p:cNvSpPr/>
          <p:nvPr/>
        </p:nvSpPr>
        <p:spPr bwMode="auto">
          <a:xfrm>
            <a:off x="3378782" y="1598000"/>
            <a:ext cx="1718318" cy="2419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Blob/Table/Queue Storage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D69CD-156E-40A9-B36F-0C76794D89A6}"/>
              </a:ext>
            </a:extLst>
          </p:cNvPr>
          <p:cNvSpPr/>
          <p:nvPr/>
        </p:nvSpPr>
        <p:spPr bwMode="auto">
          <a:xfrm>
            <a:off x="8650830" y="1598000"/>
            <a:ext cx="1718319" cy="2419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Marketplace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EA4608-D238-42CD-BB82-EA0AC7D6E7B6}"/>
              </a:ext>
            </a:extLst>
          </p:cNvPr>
          <p:cNvSpPr/>
          <p:nvPr/>
        </p:nvSpPr>
        <p:spPr bwMode="auto">
          <a:xfrm>
            <a:off x="5136131" y="1598000"/>
            <a:ext cx="1718318" cy="2419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Networking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8E1D88-719A-405B-9308-3259A98E4AEF}"/>
              </a:ext>
            </a:extLst>
          </p:cNvPr>
          <p:cNvSpPr/>
          <p:nvPr/>
        </p:nvSpPr>
        <p:spPr bwMode="auto">
          <a:xfrm>
            <a:off x="6893481" y="1598000"/>
            <a:ext cx="1718318" cy="2419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Scale Sets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90DE71-BC4C-447B-B657-4ED1B28F5925}"/>
              </a:ext>
            </a:extLst>
          </p:cNvPr>
          <p:cNvSpPr/>
          <p:nvPr/>
        </p:nvSpPr>
        <p:spPr bwMode="auto">
          <a:xfrm>
            <a:off x="1621432" y="1598000"/>
            <a:ext cx="1718319" cy="2419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089FE1-B5F3-4C9C-B05D-2E8A961C089D}"/>
              </a:ext>
            </a:extLst>
          </p:cNvPr>
          <p:cNvSpPr/>
          <p:nvPr/>
        </p:nvSpPr>
        <p:spPr bwMode="auto">
          <a:xfrm>
            <a:off x="1621432" y="3225169"/>
            <a:ext cx="1718319" cy="792589"/>
          </a:xfrm>
          <a:prstGeom prst="rect">
            <a:avLst/>
          </a:prstGeom>
          <a:solidFill>
            <a:srgbClr val="007DB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Subset of Azure VM SKUs on-premises with PAYG pricing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00F52B-AAF0-47E3-83BA-C05103A2D7FF}"/>
              </a:ext>
            </a:extLst>
          </p:cNvPr>
          <p:cNvSpPr/>
          <p:nvPr/>
        </p:nvSpPr>
        <p:spPr bwMode="auto">
          <a:xfrm>
            <a:off x="3378782" y="3225169"/>
            <a:ext cx="1718318" cy="792589"/>
          </a:xfrm>
          <a:prstGeom prst="rect">
            <a:avLst/>
          </a:prstGeom>
          <a:solidFill>
            <a:srgbClr val="007DB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Cloud-native object, NoSQL, and message queueing storage capabilities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41E5D1-7C3A-4BA7-A808-458C8A704846}"/>
              </a:ext>
            </a:extLst>
          </p:cNvPr>
          <p:cNvSpPr/>
          <p:nvPr/>
        </p:nvSpPr>
        <p:spPr bwMode="auto">
          <a:xfrm>
            <a:off x="5136131" y="3225169"/>
            <a:ext cx="1718318" cy="792589"/>
          </a:xfrm>
          <a:prstGeom prst="rect">
            <a:avLst/>
          </a:prstGeom>
          <a:solidFill>
            <a:srgbClr val="007DB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45720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Built-in Load Balancer, S2S VPN, micro-segmentation, firewall/NSGs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732F9D-8878-49E7-ACE6-B6C315E1E372}"/>
              </a:ext>
            </a:extLst>
          </p:cNvPr>
          <p:cNvSpPr/>
          <p:nvPr/>
        </p:nvSpPr>
        <p:spPr bwMode="auto">
          <a:xfrm>
            <a:off x="6893481" y="3225169"/>
            <a:ext cx="1718318" cy="792589"/>
          </a:xfrm>
          <a:prstGeom prst="rect">
            <a:avLst/>
          </a:prstGeom>
          <a:solidFill>
            <a:srgbClr val="007DB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Simple Scalability for standardized VM Image Templates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FBB9E5-26AE-4D7E-BF47-6514B2B70C00}"/>
              </a:ext>
            </a:extLst>
          </p:cNvPr>
          <p:cNvSpPr/>
          <p:nvPr/>
        </p:nvSpPr>
        <p:spPr bwMode="auto">
          <a:xfrm>
            <a:off x="8650830" y="3225169"/>
            <a:ext cx="1718319" cy="792589"/>
          </a:xfrm>
          <a:prstGeom prst="rect">
            <a:avLst/>
          </a:prstGeom>
          <a:solidFill>
            <a:srgbClr val="007DB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Hundreds of pre-built VM images and applications from Azure Marketplace</a:t>
            </a:r>
          </a:p>
        </p:txBody>
      </p:sp>
      <p:pic>
        <p:nvPicPr>
          <p:cNvPr id="48" name="Picture 2" descr="Image result for Azure Virtual Machines icon">
            <a:extLst>
              <a:ext uri="{FF2B5EF4-FFF2-40B4-BE49-F238E27FC236}">
                <a16:creationId xmlns:a16="http://schemas.microsoft.com/office/drawing/2014/main" id="{39EDD7D8-05E3-4E14-B518-AB9B78C75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02" y="1747228"/>
            <a:ext cx="870589" cy="8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Image result for Azure blob storage icon">
            <a:extLst>
              <a:ext uri="{FF2B5EF4-FFF2-40B4-BE49-F238E27FC236}">
                <a16:creationId xmlns:a16="http://schemas.microsoft.com/office/drawing/2014/main" id="{E6D59315-A923-45BB-87CE-CEA49DC1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02" y="1755072"/>
            <a:ext cx="944199" cy="9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Image result for Azure networking icon">
            <a:extLst>
              <a:ext uri="{FF2B5EF4-FFF2-40B4-BE49-F238E27FC236}">
                <a16:creationId xmlns:a16="http://schemas.microsoft.com/office/drawing/2014/main" id="{0A8969E8-F821-4744-B807-244D0E79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129" y="1755072"/>
            <a:ext cx="862745" cy="8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Image result for Azure vm scale set transparent">
            <a:extLst>
              <a:ext uri="{FF2B5EF4-FFF2-40B4-BE49-F238E27FC236}">
                <a16:creationId xmlns:a16="http://schemas.microsoft.com/office/drawing/2014/main" id="{D2AECB0F-FDE4-443A-A169-B9CC3778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56" y="1755072"/>
            <a:ext cx="927129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 descr="Image result for Azure marketplace transparent">
            <a:extLst>
              <a:ext uri="{FF2B5EF4-FFF2-40B4-BE49-F238E27FC236}">
                <a16:creationId xmlns:a16="http://schemas.microsoft.com/office/drawing/2014/main" id="{960F696F-D03F-4BB4-9E27-F9414127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42" y="1575986"/>
            <a:ext cx="1231893" cy="12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21E4DCA-4486-4916-8F6E-24A53937E24B}"/>
              </a:ext>
            </a:extLst>
          </p:cNvPr>
          <p:cNvSpPr/>
          <p:nvPr/>
        </p:nvSpPr>
        <p:spPr>
          <a:xfrm>
            <a:off x="1628498" y="4114960"/>
            <a:ext cx="8740651" cy="839220"/>
          </a:xfrm>
          <a:prstGeom prst="rect">
            <a:avLst/>
          </a:prstGeom>
          <a:solidFill>
            <a:srgbClr val="0070C0"/>
          </a:solidFill>
          <a:ln w="12700" cmpd="sng">
            <a:noFill/>
          </a:ln>
          <a:effectLst/>
        </p:spPr>
        <p:txBody>
          <a:bodyPr wrap="square" lIns="182854" tIns="137141" rIns="137141" bIns="137141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 deliver additional Azure services through frequent updates to Azure Stack Hub. </a:t>
            </a:r>
          </a:p>
        </p:txBody>
      </p:sp>
    </p:spTree>
    <p:extLst>
      <p:ext uri="{BB962C8B-B14F-4D97-AF65-F5344CB8AC3E}">
        <p14:creationId xmlns:p14="http://schemas.microsoft.com/office/powerpoint/2010/main" val="34909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E8B74-4756-4EDF-AC47-0BC5201BBE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814746" y="6416587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715D045-75DD-4500-98B9-D655F0E5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820754" cy="432000"/>
          </a:xfrm>
        </p:spPr>
        <p:txBody>
          <a:bodyPr/>
          <a:lstStyle/>
          <a:p>
            <a:r>
              <a:rPr lang="en-US" b="1" dirty="0"/>
              <a:t>Consistent Azure PaaS Services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B257A-BA33-4AF5-9C38-08A6FC3AE2DE}"/>
              </a:ext>
            </a:extLst>
          </p:cNvPr>
          <p:cNvGrpSpPr/>
          <p:nvPr/>
        </p:nvGrpSpPr>
        <p:grpSpPr>
          <a:xfrm>
            <a:off x="3291710" y="1632843"/>
            <a:ext cx="1718318" cy="2419758"/>
            <a:chOff x="2664756" y="1793875"/>
            <a:chExt cx="2337032" cy="32910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931B9F-AFC7-4564-99AB-278974FFE1A9}"/>
                </a:ext>
              </a:extLst>
            </p:cNvPr>
            <p:cNvSpPr/>
            <p:nvPr/>
          </p:nvSpPr>
          <p:spPr bwMode="auto">
            <a:xfrm>
              <a:off x="2664756" y="1793875"/>
              <a:ext cx="2337032" cy="3291039"/>
            </a:xfrm>
            <a:prstGeom prst="rect">
              <a:avLst/>
            </a:prstGeom>
            <a:solidFill>
              <a:srgbClr val="444444">
                <a:lumMod val="9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Azure 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Functions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5DE128-220C-47E6-A0AB-0807DDB2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6191" y="2085780"/>
              <a:ext cx="1014162" cy="1014160"/>
            </a:xfrm>
            <a:prstGeom prst="rect">
              <a:avLst/>
            </a:prstGeom>
            <a:no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C724A0-0A68-4B49-B2EB-6B57F684466E}"/>
              </a:ext>
            </a:extLst>
          </p:cNvPr>
          <p:cNvGrpSpPr/>
          <p:nvPr/>
        </p:nvGrpSpPr>
        <p:grpSpPr>
          <a:xfrm>
            <a:off x="8563758" y="1632843"/>
            <a:ext cx="1718319" cy="2419758"/>
            <a:chOff x="9835107" y="1793875"/>
            <a:chExt cx="2337033" cy="32910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0DC167-E54C-4EA4-9A3F-68C06CC52D5C}"/>
                </a:ext>
              </a:extLst>
            </p:cNvPr>
            <p:cNvSpPr/>
            <p:nvPr/>
          </p:nvSpPr>
          <p:spPr bwMode="auto">
            <a:xfrm>
              <a:off x="9835107" y="1793875"/>
              <a:ext cx="2337033" cy="3291039"/>
            </a:xfrm>
            <a:prstGeom prst="rect">
              <a:avLst/>
            </a:prstGeom>
            <a:solidFill>
              <a:srgbClr val="444444">
                <a:lumMod val="9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Kubernetes with AKS Engine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7970C0-77E7-4EFA-93EC-F1C4BFB96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44099" y="2227152"/>
              <a:ext cx="719047" cy="731416"/>
              <a:chOff x="9212942" y="2075755"/>
              <a:chExt cx="633663" cy="644562"/>
            </a:xfrm>
            <a:solidFill>
              <a:srgbClr val="EE6411"/>
            </a:solidFill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791FF30-4437-43E7-B4D1-2F3D70176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2953" y="2075755"/>
                <a:ext cx="290693" cy="296333"/>
              </a:xfrm>
              <a:custGeom>
                <a:avLst/>
                <a:gdLst>
                  <a:gd name="T0" fmla="*/ 0 w 1546"/>
                  <a:gd name="T1" fmla="*/ 0 h 1576"/>
                  <a:gd name="T2" fmla="*/ 0 w 1546"/>
                  <a:gd name="T3" fmla="*/ 1198 h 1576"/>
                  <a:gd name="T4" fmla="*/ 360 w 1546"/>
                  <a:gd name="T5" fmla="*/ 830 h 1576"/>
                  <a:gd name="T6" fmla="*/ 1092 w 1546"/>
                  <a:gd name="T7" fmla="*/ 1576 h 1576"/>
                  <a:gd name="T8" fmla="*/ 1546 w 1546"/>
                  <a:gd name="T9" fmla="*/ 1115 h 1576"/>
                  <a:gd name="T10" fmla="*/ 814 w 1546"/>
                  <a:gd name="T11" fmla="*/ 370 h 1576"/>
                  <a:gd name="T12" fmla="*/ 1181 w 1546"/>
                  <a:gd name="T13" fmla="*/ 0 h 1576"/>
                  <a:gd name="T14" fmla="*/ 0 w 1546"/>
                  <a:gd name="T15" fmla="*/ 0 h 1576"/>
                  <a:gd name="T16" fmla="*/ 0 w 1546"/>
                  <a:gd name="T17" fmla="*/ 0 h 1576"/>
                  <a:gd name="T18" fmla="*/ 0 w 1546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76">
                    <a:moveTo>
                      <a:pt x="0" y="0"/>
                    </a:moveTo>
                    <a:lnTo>
                      <a:pt x="0" y="1198"/>
                    </a:lnTo>
                    <a:lnTo>
                      <a:pt x="360" y="830"/>
                    </a:lnTo>
                    <a:lnTo>
                      <a:pt x="1092" y="1576"/>
                    </a:lnTo>
                    <a:lnTo>
                      <a:pt x="1546" y="1115"/>
                    </a:lnTo>
                    <a:lnTo>
                      <a:pt x="814" y="370"/>
                    </a:lnTo>
                    <a:lnTo>
                      <a:pt x="118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D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587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98EC168-C114-4178-BB03-25480BBAC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536" y="2075755"/>
                <a:ext cx="291069" cy="296333"/>
              </a:xfrm>
              <a:custGeom>
                <a:avLst/>
                <a:gdLst>
                  <a:gd name="T0" fmla="*/ 1548 w 1548"/>
                  <a:gd name="T1" fmla="*/ 0 h 1576"/>
                  <a:gd name="T2" fmla="*/ 1548 w 1548"/>
                  <a:gd name="T3" fmla="*/ 1198 h 1576"/>
                  <a:gd name="T4" fmla="*/ 1181 w 1548"/>
                  <a:gd name="T5" fmla="*/ 830 h 1576"/>
                  <a:gd name="T6" fmla="*/ 449 w 1548"/>
                  <a:gd name="T7" fmla="*/ 1576 h 1576"/>
                  <a:gd name="T8" fmla="*/ 0 w 1548"/>
                  <a:gd name="T9" fmla="*/ 1115 h 1576"/>
                  <a:gd name="T10" fmla="*/ 727 w 1548"/>
                  <a:gd name="T11" fmla="*/ 370 h 1576"/>
                  <a:gd name="T12" fmla="*/ 362 w 1548"/>
                  <a:gd name="T13" fmla="*/ 0 h 1576"/>
                  <a:gd name="T14" fmla="*/ 1548 w 1548"/>
                  <a:gd name="T15" fmla="*/ 0 h 1576"/>
                  <a:gd name="T16" fmla="*/ 1548 w 1548"/>
                  <a:gd name="T17" fmla="*/ 0 h 1576"/>
                  <a:gd name="T18" fmla="*/ 1548 w 1548"/>
                  <a:gd name="T19" fmla="*/ 0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76">
                    <a:moveTo>
                      <a:pt x="1548" y="0"/>
                    </a:moveTo>
                    <a:lnTo>
                      <a:pt x="1548" y="1198"/>
                    </a:lnTo>
                    <a:lnTo>
                      <a:pt x="1181" y="830"/>
                    </a:lnTo>
                    <a:lnTo>
                      <a:pt x="449" y="1576"/>
                    </a:lnTo>
                    <a:lnTo>
                      <a:pt x="0" y="1115"/>
                    </a:lnTo>
                    <a:lnTo>
                      <a:pt x="727" y="370"/>
                    </a:lnTo>
                    <a:lnTo>
                      <a:pt x="362" y="0"/>
                    </a:lnTo>
                    <a:lnTo>
                      <a:pt x="1548" y="0"/>
                    </a:lnTo>
                    <a:lnTo>
                      <a:pt x="1548" y="0"/>
                    </a:lnTo>
                    <a:lnTo>
                      <a:pt x="1548" y="0"/>
                    </a:lnTo>
                    <a:close/>
                  </a:path>
                </a:pathLst>
              </a:custGeom>
              <a:solidFill>
                <a:srgbClr val="007D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587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8D834B14-4CC4-41E9-81D2-2D6F98287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2942" y="2421539"/>
                <a:ext cx="290693" cy="298777"/>
              </a:xfrm>
              <a:custGeom>
                <a:avLst/>
                <a:gdLst>
                  <a:gd name="T0" fmla="*/ 0 w 1546"/>
                  <a:gd name="T1" fmla="*/ 1589 h 1589"/>
                  <a:gd name="T2" fmla="*/ 0 w 1546"/>
                  <a:gd name="T3" fmla="*/ 385 h 1589"/>
                  <a:gd name="T4" fmla="*/ 360 w 1546"/>
                  <a:gd name="T5" fmla="*/ 756 h 1589"/>
                  <a:gd name="T6" fmla="*/ 1092 w 1546"/>
                  <a:gd name="T7" fmla="*/ 0 h 1589"/>
                  <a:gd name="T8" fmla="*/ 1546 w 1546"/>
                  <a:gd name="T9" fmla="*/ 469 h 1589"/>
                  <a:gd name="T10" fmla="*/ 814 w 1546"/>
                  <a:gd name="T11" fmla="*/ 1219 h 1589"/>
                  <a:gd name="T12" fmla="*/ 1181 w 1546"/>
                  <a:gd name="T13" fmla="*/ 1589 h 1589"/>
                  <a:gd name="T14" fmla="*/ 0 w 1546"/>
                  <a:gd name="T15" fmla="*/ 1589 h 1589"/>
                  <a:gd name="T16" fmla="*/ 0 w 1546"/>
                  <a:gd name="T17" fmla="*/ 1589 h 1589"/>
                  <a:gd name="T18" fmla="*/ 0 w 1546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6" h="1589">
                    <a:moveTo>
                      <a:pt x="0" y="1589"/>
                    </a:moveTo>
                    <a:lnTo>
                      <a:pt x="0" y="385"/>
                    </a:lnTo>
                    <a:lnTo>
                      <a:pt x="360" y="756"/>
                    </a:lnTo>
                    <a:lnTo>
                      <a:pt x="1092" y="0"/>
                    </a:lnTo>
                    <a:lnTo>
                      <a:pt x="1546" y="469"/>
                    </a:lnTo>
                    <a:lnTo>
                      <a:pt x="814" y="1219"/>
                    </a:lnTo>
                    <a:lnTo>
                      <a:pt x="1181" y="1589"/>
                    </a:lnTo>
                    <a:lnTo>
                      <a:pt x="0" y="1589"/>
                    </a:lnTo>
                    <a:lnTo>
                      <a:pt x="0" y="1589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007D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587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69C7CCB0-9036-4FD9-8B18-4CACEABAD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518" y="2421540"/>
                <a:ext cx="291069" cy="298777"/>
              </a:xfrm>
              <a:custGeom>
                <a:avLst/>
                <a:gdLst>
                  <a:gd name="T0" fmla="*/ 1548 w 1548"/>
                  <a:gd name="T1" fmla="*/ 1589 h 1589"/>
                  <a:gd name="T2" fmla="*/ 1548 w 1548"/>
                  <a:gd name="T3" fmla="*/ 385 h 1589"/>
                  <a:gd name="T4" fmla="*/ 1181 w 1548"/>
                  <a:gd name="T5" fmla="*/ 756 h 1589"/>
                  <a:gd name="T6" fmla="*/ 449 w 1548"/>
                  <a:gd name="T7" fmla="*/ 0 h 1589"/>
                  <a:gd name="T8" fmla="*/ 0 w 1548"/>
                  <a:gd name="T9" fmla="*/ 469 h 1589"/>
                  <a:gd name="T10" fmla="*/ 727 w 1548"/>
                  <a:gd name="T11" fmla="*/ 1219 h 1589"/>
                  <a:gd name="T12" fmla="*/ 362 w 1548"/>
                  <a:gd name="T13" fmla="*/ 1589 h 1589"/>
                  <a:gd name="T14" fmla="*/ 1548 w 1548"/>
                  <a:gd name="T15" fmla="*/ 1589 h 1589"/>
                  <a:gd name="T16" fmla="*/ 1548 w 1548"/>
                  <a:gd name="T17" fmla="*/ 1589 h 1589"/>
                  <a:gd name="T18" fmla="*/ 1548 w 1548"/>
                  <a:gd name="T1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8" h="1589">
                    <a:moveTo>
                      <a:pt x="1548" y="1589"/>
                    </a:moveTo>
                    <a:lnTo>
                      <a:pt x="1548" y="385"/>
                    </a:lnTo>
                    <a:lnTo>
                      <a:pt x="1181" y="756"/>
                    </a:lnTo>
                    <a:lnTo>
                      <a:pt x="449" y="0"/>
                    </a:lnTo>
                    <a:lnTo>
                      <a:pt x="0" y="469"/>
                    </a:lnTo>
                    <a:lnTo>
                      <a:pt x="727" y="1219"/>
                    </a:lnTo>
                    <a:lnTo>
                      <a:pt x="362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lnTo>
                      <a:pt x="1548" y="1589"/>
                    </a:lnTo>
                    <a:close/>
                  </a:path>
                </a:pathLst>
              </a:custGeom>
              <a:solidFill>
                <a:srgbClr val="007D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5891" tIns="32945" rIns="65891" bIns="3294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587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466B4-22CF-437F-AE3F-7A2C9B19B11D}"/>
              </a:ext>
            </a:extLst>
          </p:cNvPr>
          <p:cNvSpPr/>
          <p:nvPr/>
        </p:nvSpPr>
        <p:spPr bwMode="auto">
          <a:xfrm>
            <a:off x="5049059" y="1632843"/>
            <a:ext cx="1718318" cy="2419758"/>
          </a:xfrm>
          <a:prstGeom prst="rect">
            <a:avLst/>
          </a:prstGeom>
          <a:solidFill>
            <a:srgbClr val="444444">
              <a:lumMod val="9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IoT Hub/Event Hubs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0BDBA-78F9-4017-B2D4-6409649ABAAD}"/>
              </a:ext>
            </a:extLst>
          </p:cNvPr>
          <p:cNvGrpSpPr/>
          <p:nvPr/>
        </p:nvGrpSpPr>
        <p:grpSpPr>
          <a:xfrm>
            <a:off x="6806409" y="1632843"/>
            <a:ext cx="1718318" cy="2419758"/>
            <a:chOff x="7444990" y="1793875"/>
            <a:chExt cx="2337032" cy="32910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F0B63-0BD9-4EE7-814C-E9F4F48502F4}"/>
                </a:ext>
              </a:extLst>
            </p:cNvPr>
            <p:cNvSpPr/>
            <p:nvPr/>
          </p:nvSpPr>
          <p:spPr bwMode="auto">
            <a:xfrm>
              <a:off x="7444990" y="1793875"/>
              <a:ext cx="2337032" cy="3291039"/>
            </a:xfrm>
            <a:prstGeom prst="rect">
              <a:avLst/>
            </a:prstGeom>
            <a:solidFill>
              <a:srgbClr val="444444">
                <a:lumMod val="9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SQL and MySQL Resource Providers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3B8239-EDED-4C85-BC62-4BAE2668D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6371" y="2056906"/>
              <a:ext cx="914270" cy="107190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DDC30F-29D9-4D5A-B550-C5AADB039491}"/>
              </a:ext>
            </a:extLst>
          </p:cNvPr>
          <p:cNvGrpSpPr/>
          <p:nvPr/>
        </p:nvGrpSpPr>
        <p:grpSpPr>
          <a:xfrm>
            <a:off x="1534360" y="1632843"/>
            <a:ext cx="1718319" cy="2419758"/>
            <a:chOff x="274638" y="1793875"/>
            <a:chExt cx="2337033" cy="32910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2BC990-1B02-4270-B07A-4E68EF0949C0}"/>
                </a:ext>
              </a:extLst>
            </p:cNvPr>
            <p:cNvSpPr/>
            <p:nvPr/>
          </p:nvSpPr>
          <p:spPr bwMode="auto">
            <a:xfrm>
              <a:off x="274638" y="1793875"/>
              <a:ext cx="2337033" cy="3291039"/>
            </a:xfrm>
            <a:prstGeom prst="rect">
              <a:avLst/>
            </a:prstGeom>
            <a:solidFill>
              <a:srgbClr val="444444">
                <a:lumMod val="9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142942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Segoe UI" pitchFamily="34" charset="0"/>
                  <a:cs typeface="Arial" panose="020B0604020202020204" pitchFamily="34" charset="0"/>
                </a:rPr>
                <a:t>Azure App Service</a:t>
              </a: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E203CD2-64E0-4916-B2C3-0BFB44D20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913" y="2227735"/>
              <a:ext cx="730250" cy="730250"/>
            </a:xfrm>
            <a:custGeom>
              <a:avLst/>
              <a:gdLst>
                <a:gd name="T0" fmla="*/ 0 w 1458"/>
                <a:gd name="T1" fmla="*/ 0 h 1456"/>
                <a:gd name="T2" fmla="*/ 688 w 1458"/>
                <a:gd name="T3" fmla="*/ 0 h 1456"/>
                <a:gd name="T4" fmla="*/ 688 w 1458"/>
                <a:gd name="T5" fmla="*/ 330 h 1456"/>
                <a:gd name="T6" fmla="*/ 587 w 1458"/>
                <a:gd name="T7" fmla="*/ 381 h 1456"/>
                <a:gd name="T8" fmla="*/ 587 w 1458"/>
                <a:gd name="T9" fmla="*/ 101 h 1456"/>
                <a:gd name="T10" fmla="*/ 101 w 1458"/>
                <a:gd name="T11" fmla="*/ 101 h 1456"/>
                <a:gd name="T12" fmla="*/ 101 w 1458"/>
                <a:gd name="T13" fmla="*/ 587 h 1456"/>
                <a:gd name="T14" fmla="*/ 259 w 1458"/>
                <a:gd name="T15" fmla="*/ 587 h 1456"/>
                <a:gd name="T16" fmla="*/ 199 w 1458"/>
                <a:gd name="T17" fmla="*/ 688 h 1456"/>
                <a:gd name="T18" fmla="*/ 0 w 1458"/>
                <a:gd name="T19" fmla="*/ 688 h 1456"/>
                <a:gd name="T20" fmla="*/ 0 w 1458"/>
                <a:gd name="T21" fmla="*/ 0 h 1456"/>
                <a:gd name="T22" fmla="*/ 770 w 1458"/>
                <a:gd name="T23" fmla="*/ 0 h 1456"/>
                <a:gd name="T24" fmla="*/ 1458 w 1458"/>
                <a:gd name="T25" fmla="*/ 0 h 1456"/>
                <a:gd name="T26" fmla="*/ 1458 w 1458"/>
                <a:gd name="T27" fmla="*/ 688 h 1456"/>
                <a:gd name="T28" fmla="*/ 1155 w 1458"/>
                <a:gd name="T29" fmla="*/ 688 h 1456"/>
                <a:gd name="T30" fmla="*/ 1155 w 1458"/>
                <a:gd name="T31" fmla="*/ 673 h 1456"/>
                <a:gd name="T32" fmla="*/ 1145 w 1458"/>
                <a:gd name="T33" fmla="*/ 587 h 1456"/>
                <a:gd name="T34" fmla="*/ 1357 w 1458"/>
                <a:gd name="T35" fmla="*/ 587 h 1456"/>
                <a:gd name="T36" fmla="*/ 1357 w 1458"/>
                <a:gd name="T37" fmla="*/ 101 h 1456"/>
                <a:gd name="T38" fmla="*/ 871 w 1458"/>
                <a:gd name="T39" fmla="*/ 101 h 1456"/>
                <a:gd name="T40" fmla="*/ 871 w 1458"/>
                <a:gd name="T41" fmla="*/ 322 h 1456"/>
                <a:gd name="T42" fmla="*/ 796 w 1458"/>
                <a:gd name="T43" fmla="*/ 314 h 1456"/>
                <a:gd name="T44" fmla="*/ 770 w 1458"/>
                <a:gd name="T45" fmla="*/ 314 h 1456"/>
                <a:gd name="T46" fmla="*/ 770 w 1458"/>
                <a:gd name="T47" fmla="*/ 0 h 1456"/>
                <a:gd name="T48" fmla="*/ 0 w 1458"/>
                <a:gd name="T49" fmla="*/ 768 h 1456"/>
                <a:gd name="T50" fmla="*/ 185 w 1458"/>
                <a:gd name="T51" fmla="*/ 768 h 1456"/>
                <a:gd name="T52" fmla="*/ 185 w 1458"/>
                <a:gd name="T53" fmla="*/ 774 h 1456"/>
                <a:gd name="T54" fmla="*/ 202 w 1458"/>
                <a:gd name="T55" fmla="*/ 869 h 1456"/>
                <a:gd name="T56" fmla="*/ 101 w 1458"/>
                <a:gd name="T57" fmla="*/ 869 h 1456"/>
                <a:gd name="T58" fmla="*/ 101 w 1458"/>
                <a:gd name="T59" fmla="*/ 1355 h 1456"/>
                <a:gd name="T60" fmla="*/ 587 w 1458"/>
                <a:gd name="T61" fmla="*/ 1355 h 1456"/>
                <a:gd name="T62" fmla="*/ 587 w 1458"/>
                <a:gd name="T63" fmla="*/ 1049 h 1456"/>
                <a:gd name="T64" fmla="*/ 688 w 1458"/>
                <a:gd name="T65" fmla="*/ 1049 h 1456"/>
                <a:gd name="T66" fmla="*/ 688 w 1458"/>
                <a:gd name="T67" fmla="*/ 1456 h 1456"/>
                <a:gd name="T68" fmla="*/ 0 w 1458"/>
                <a:gd name="T69" fmla="*/ 1456 h 1456"/>
                <a:gd name="T70" fmla="*/ 0 w 1458"/>
                <a:gd name="T71" fmla="*/ 768 h 1456"/>
                <a:gd name="T72" fmla="*/ 1243 w 1458"/>
                <a:gd name="T73" fmla="*/ 768 h 1456"/>
                <a:gd name="T74" fmla="*/ 1458 w 1458"/>
                <a:gd name="T75" fmla="*/ 768 h 1456"/>
                <a:gd name="T76" fmla="*/ 1458 w 1458"/>
                <a:gd name="T77" fmla="*/ 1456 h 1456"/>
                <a:gd name="T78" fmla="*/ 770 w 1458"/>
                <a:gd name="T79" fmla="*/ 1456 h 1456"/>
                <a:gd name="T80" fmla="*/ 770 w 1458"/>
                <a:gd name="T81" fmla="*/ 1049 h 1456"/>
                <a:gd name="T82" fmla="*/ 871 w 1458"/>
                <a:gd name="T83" fmla="*/ 1049 h 1456"/>
                <a:gd name="T84" fmla="*/ 871 w 1458"/>
                <a:gd name="T85" fmla="*/ 1355 h 1456"/>
                <a:gd name="T86" fmla="*/ 1357 w 1458"/>
                <a:gd name="T87" fmla="*/ 1355 h 1456"/>
                <a:gd name="T88" fmla="*/ 1357 w 1458"/>
                <a:gd name="T89" fmla="*/ 869 h 1456"/>
                <a:gd name="T90" fmla="*/ 1269 w 1458"/>
                <a:gd name="T91" fmla="*/ 869 h 1456"/>
                <a:gd name="T92" fmla="*/ 1269 w 1458"/>
                <a:gd name="T93" fmla="*/ 862 h 1456"/>
                <a:gd name="T94" fmla="*/ 1243 w 1458"/>
                <a:gd name="T95" fmla="*/ 768 h 1456"/>
                <a:gd name="T96" fmla="*/ 1192 w 1458"/>
                <a:gd name="T97" fmla="*/ 864 h 1456"/>
                <a:gd name="T98" fmla="*/ 1084 w 1458"/>
                <a:gd name="T99" fmla="*/ 972 h 1456"/>
                <a:gd name="T100" fmla="*/ 459 w 1458"/>
                <a:gd name="T101" fmla="*/ 972 h 1456"/>
                <a:gd name="T102" fmla="*/ 261 w 1458"/>
                <a:gd name="T103" fmla="*/ 774 h 1456"/>
                <a:gd name="T104" fmla="*/ 459 w 1458"/>
                <a:gd name="T105" fmla="*/ 576 h 1456"/>
                <a:gd name="T106" fmla="*/ 523 w 1458"/>
                <a:gd name="T107" fmla="*/ 586 h 1456"/>
                <a:gd name="T108" fmla="*/ 795 w 1458"/>
                <a:gd name="T109" fmla="*/ 387 h 1456"/>
                <a:gd name="T110" fmla="*/ 1081 w 1458"/>
                <a:gd name="T111" fmla="*/ 673 h 1456"/>
                <a:gd name="T112" fmla="*/ 1069 w 1458"/>
                <a:gd name="T113" fmla="*/ 757 h 1456"/>
                <a:gd name="T114" fmla="*/ 1084 w 1458"/>
                <a:gd name="T115" fmla="*/ 756 h 1456"/>
                <a:gd name="T116" fmla="*/ 1192 w 1458"/>
                <a:gd name="T117" fmla="*/ 864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58" h="1456">
                  <a:moveTo>
                    <a:pt x="0" y="0"/>
                  </a:moveTo>
                  <a:cubicBezTo>
                    <a:pt x="688" y="0"/>
                    <a:pt x="688" y="0"/>
                    <a:pt x="688" y="0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52" y="342"/>
                    <a:pt x="618" y="359"/>
                    <a:pt x="587" y="381"/>
                  </a:cubicBezTo>
                  <a:cubicBezTo>
                    <a:pt x="587" y="101"/>
                    <a:pt x="587" y="101"/>
                    <a:pt x="587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587"/>
                    <a:pt x="101" y="587"/>
                    <a:pt x="101" y="587"/>
                  </a:cubicBezTo>
                  <a:cubicBezTo>
                    <a:pt x="259" y="587"/>
                    <a:pt x="259" y="587"/>
                    <a:pt x="259" y="587"/>
                  </a:cubicBezTo>
                  <a:cubicBezTo>
                    <a:pt x="232" y="616"/>
                    <a:pt x="211" y="650"/>
                    <a:pt x="199" y="688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770" y="0"/>
                  </a:moveTo>
                  <a:cubicBezTo>
                    <a:pt x="1458" y="0"/>
                    <a:pt x="1458" y="0"/>
                    <a:pt x="1458" y="0"/>
                  </a:cubicBezTo>
                  <a:cubicBezTo>
                    <a:pt x="1458" y="688"/>
                    <a:pt x="1458" y="688"/>
                    <a:pt x="1458" y="688"/>
                  </a:cubicBezTo>
                  <a:cubicBezTo>
                    <a:pt x="1155" y="688"/>
                    <a:pt x="1155" y="688"/>
                    <a:pt x="1155" y="688"/>
                  </a:cubicBezTo>
                  <a:cubicBezTo>
                    <a:pt x="1155" y="683"/>
                    <a:pt x="1155" y="678"/>
                    <a:pt x="1155" y="673"/>
                  </a:cubicBezTo>
                  <a:cubicBezTo>
                    <a:pt x="1155" y="643"/>
                    <a:pt x="1151" y="614"/>
                    <a:pt x="1145" y="587"/>
                  </a:cubicBezTo>
                  <a:cubicBezTo>
                    <a:pt x="1357" y="587"/>
                    <a:pt x="1357" y="587"/>
                    <a:pt x="1357" y="587"/>
                  </a:cubicBezTo>
                  <a:cubicBezTo>
                    <a:pt x="1357" y="101"/>
                    <a:pt x="1357" y="101"/>
                    <a:pt x="1357" y="101"/>
                  </a:cubicBezTo>
                  <a:cubicBezTo>
                    <a:pt x="871" y="101"/>
                    <a:pt x="871" y="101"/>
                    <a:pt x="871" y="101"/>
                  </a:cubicBezTo>
                  <a:cubicBezTo>
                    <a:pt x="871" y="322"/>
                    <a:pt x="871" y="322"/>
                    <a:pt x="871" y="322"/>
                  </a:cubicBezTo>
                  <a:cubicBezTo>
                    <a:pt x="847" y="316"/>
                    <a:pt x="822" y="314"/>
                    <a:pt x="796" y="314"/>
                  </a:cubicBezTo>
                  <a:cubicBezTo>
                    <a:pt x="787" y="314"/>
                    <a:pt x="779" y="314"/>
                    <a:pt x="770" y="314"/>
                  </a:cubicBezTo>
                  <a:cubicBezTo>
                    <a:pt x="770" y="0"/>
                    <a:pt x="770" y="0"/>
                    <a:pt x="770" y="0"/>
                  </a:cubicBezTo>
                  <a:moveTo>
                    <a:pt x="0" y="768"/>
                  </a:moveTo>
                  <a:cubicBezTo>
                    <a:pt x="185" y="768"/>
                    <a:pt x="185" y="768"/>
                    <a:pt x="185" y="768"/>
                  </a:cubicBezTo>
                  <a:cubicBezTo>
                    <a:pt x="185" y="770"/>
                    <a:pt x="185" y="772"/>
                    <a:pt x="185" y="774"/>
                  </a:cubicBezTo>
                  <a:cubicBezTo>
                    <a:pt x="185" y="807"/>
                    <a:pt x="191" y="839"/>
                    <a:pt x="202" y="869"/>
                  </a:cubicBezTo>
                  <a:cubicBezTo>
                    <a:pt x="101" y="869"/>
                    <a:pt x="101" y="869"/>
                    <a:pt x="101" y="869"/>
                  </a:cubicBezTo>
                  <a:cubicBezTo>
                    <a:pt x="101" y="1355"/>
                    <a:pt x="101" y="1355"/>
                    <a:pt x="101" y="1355"/>
                  </a:cubicBezTo>
                  <a:cubicBezTo>
                    <a:pt x="587" y="1355"/>
                    <a:pt x="587" y="1355"/>
                    <a:pt x="587" y="1355"/>
                  </a:cubicBezTo>
                  <a:cubicBezTo>
                    <a:pt x="587" y="1049"/>
                    <a:pt x="587" y="1049"/>
                    <a:pt x="587" y="1049"/>
                  </a:cubicBezTo>
                  <a:cubicBezTo>
                    <a:pt x="688" y="1049"/>
                    <a:pt x="688" y="1049"/>
                    <a:pt x="688" y="1049"/>
                  </a:cubicBezTo>
                  <a:cubicBezTo>
                    <a:pt x="688" y="1456"/>
                    <a:pt x="688" y="1456"/>
                    <a:pt x="688" y="1456"/>
                  </a:cubicBezTo>
                  <a:cubicBezTo>
                    <a:pt x="0" y="1456"/>
                    <a:pt x="0" y="1456"/>
                    <a:pt x="0" y="1456"/>
                  </a:cubicBezTo>
                  <a:cubicBezTo>
                    <a:pt x="0" y="768"/>
                    <a:pt x="0" y="768"/>
                    <a:pt x="0" y="768"/>
                  </a:cubicBezTo>
                  <a:moveTo>
                    <a:pt x="1243" y="768"/>
                  </a:moveTo>
                  <a:cubicBezTo>
                    <a:pt x="1458" y="768"/>
                    <a:pt x="1458" y="768"/>
                    <a:pt x="1458" y="768"/>
                  </a:cubicBezTo>
                  <a:cubicBezTo>
                    <a:pt x="1458" y="1456"/>
                    <a:pt x="1458" y="1456"/>
                    <a:pt x="1458" y="1456"/>
                  </a:cubicBezTo>
                  <a:cubicBezTo>
                    <a:pt x="770" y="1456"/>
                    <a:pt x="770" y="1456"/>
                    <a:pt x="770" y="1456"/>
                  </a:cubicBezTo>
                  <a:cubicBezTo>
                    <a:pt x="770" y="1049"/>
                    <a:pt x="770" y="1049"/>
                    <a:pt x="770" y="1049"/>
                  </a:cubicBezTo>
                  <a:cubicBezTo>
                    <a:pt x="871" y="1049"/>
                    <a:pt x="871" y="1049"/>
                    <a:pt x="871" y="1049"/>
                  </a:cubicBezTo>
                  <a:cubicBezTo>
                    <a:pt x="871" y="1355"/>
                    <a:pt x="871" y="1355"/>
                    <a:pt x="871" y="1355"/>
                  </a:cubicBezTo>
                  <a:cubicBezTo>
                    <a:pt x="1357" y="1355"/>
                    <a:pt x="1357" y="1355"/>
                    <a:pt x="1357" y="1355"/>
                  </a:cubicBezTo>
                  <a:cubicBezTo>
                    <a:pt x="1357" y="869"/>
                    <a:pt x="1357" y="869"/>
                    <a:pt x="1357" y="869"/>
                  </a:cubicBezTo>
                  <a:cubicBezTo>
                    <a:pt x="1269" y="869"/>
                    <a:pt x="1269" y="869"/>
                    <a:pt x="1269" y="869"/>
                  </a:cubicBezTo>
                  <a:cubicBezTo>
                    <a:pt x="1269" y="867"/>
                    <a:pt x="1269" y="865"/>
                    <a:pt x="1269" y="862"/>
                  </a:cubicBezTo>
                  <a:cubicBezTo>
                    <a:pt x="1269" y="828"/>
                    <a:pt x="1260" y="796"/>
                    <a:pt x="1243" y="768"/>
                  </a:cubicBezTo>
                  <a:moveTo>
                    <a:pt x="1192" y="864"/>
                  </a:moveTo>
                  <a:cubicBezTo>
                    <a:pt x="1192" y="923"/>
                    <a:pt x="1144" y="972"/>
                    <a:pt x="1084" y="972"/>
                  </a:cubicBezTo>
                  <a:cubicBezTo>
                    <a:pt x="1055" y="972"/>
                    <a:pt x="488" y="972"/>
                    <a:pt x="459" y="972"/>
                  </a:cubicBezTo>
                  <a:cubicBezTo>
                    <a:pt x="351" y="972"/>
                    <a:pt x="261" y="883"/>
                    <a:pt x="261" y="774"/>
                  </a:cubicBezTo>
                  <a:cubicBezTo>
                    <a:pt x="261" y="665"/>
                    <a:pt x="351" y="576"/>
                    <a:pt x="459" y="576"/>
                  </a:cubicBezTo>
                  <a:cubicBezTo>
                    <a:pt x="481" y="576"/>
                    <a:pt x="503" y="579"/>
                    <a:pt x="523" y="586"/>
                  </a:cubicBezTo>
                  <a:cubicBezTo>
                    <a:pt x="560" y="471"/>
                    <a:pt x="669" y="387"/>
                    <a:pt x="795" y="387"/>
                  </a:cubicBezTo>
                  <a:cubicBezTo>
                    <a:pt x="952" y="387"/>
                    <a:pt x="1081" y="516"/>
                    <a:pt x="1081" y="673"/>
                  </a:cubicBezTo>
                  <a:cubicBezTo>
                    <a:pt x="1081" y="702"/>
                    <a:pt x="1077" y="730"/>
                    <a:pt x="1069" y="757"/>
                  </a:cubicBezTo>
                  <a:cubicBezTo>
                    <a:pt x="1074" y="756"/>
                    <a:pt x="1079" y="756"/>
                    <a:pt x="1084" y="756"/>
                  </a:cubicBezTo>
                  <a:cubicBezTo>
                    <a:pt x="1144" y="756"/>
                    <a:pt x="1192" y="805"/>
                    <a:pt x="1192" y="864"/>
                  </a:cubicBezTo>
                </a:path>
              </a:pathLst>
            </a:custGeom>
            <a:solidFill>
              <a:srgbClr val="007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73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2F7FE54-6AE0-4A72-96CB-9D1480CC59DD}"/>
              </a:ext>
            </a:extLst>
          </p:cNvPr>
          <p:cNvSpPr/>
          <p:nvPr/>
        </p:nvSpPr>
        <p:spPr bwMode="auto">
          <a:xfrm>
            <a:off x="1534360" y="3260012"/>
            <a:ext cx="1718319" cy="792589"/>
          </a:xfrm>
          <a:prstGeom prst="rect">
            <a:avLst/>
          </a:prstGeom>
          <a:solidFill>
            <a:srgbClr val="007DB8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Web and API 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E87BA-932B-4787-97F5-26AD0C5AF3E8}"/>
              </a:ext>
            </a:extLst>
          </p:cNvPr>
          <p:cNvSpPr/>
          <p:nvPr/>
        </p:nvSpPr>
        <p:spPr bwMode="auto">
          <a:xfrm>
            <a:off x="3291710" y="3260012"/>
            <a:ext cx="1718318" cy="792589"/>
          </a:xfrm>
          <a:prstGeom prst="rect">
            <a:avLst/>
          </a:prstGeom>
          <a:solidFill>
            <a:srgbClr val="007DB8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 application architectures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7EB3E-A95D-4D87-BD24-0891F6DEFF1A}"/>
              </a:ext>
            </a:extLst>
          </p:cNvPr>
          <p:cNvSpPr/>
          <p:nvPr/>
        </p:nvSpPr>
        <p:spPr bwMode="auto">
          <a:xfrm>
            <a:off x="5049059" y="3260012"/>
            <a:ext cx="1718318" cy="792589"/>
          </a:xfrm>
          <a:prstGeom prst="rect">
            <a:avLst/>
          </a:prstGeom>
          <a:solidFill>
            <a:srgbClr val="007DB8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45720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IoT Device and Event Management right at the Edge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587631-FDE6-4F7D-8435-5C235EB53FF0}"/>
              </a:ext>
            </a:extLst>
          </p:cNvPr>
          <p:cNvSpPr/>
          <p:nvPr/>
        </p:nvSpPr>
        <p:spPr bwMode="auto">
          <a:xfrm>
            <a:off x="6806409" y="3260012"/>
            <a:ext cx="1718318" cy="792589"/>
          </a:xfrm>
          <a:prstGeom prst="rect">
            <a:avLst/>
          </a:prstGeom>
          <a:solidFill>
            <a:srgbClr val="007DB8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Providing DB as a Service to Developers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E3FD60-EC4F-4DC0-9C30-2BF58FE5F79C}"/>
              </a:ext>
            </a:extLst>
          </p:cNvPr>
          <p:cNvSpPr/>
          <p:nvPr/>
        </p:nvSpPr>
        <p:spPr bwMode="auto">
          <a:xfrm>
            <a:off x="8563758" y="3260012"/>
            <a:ext cx="1718319" cy="792589"/>
          </a:xfrm>
          <a:prstGeom prst="rect">
            <a:avLst/>
          </a:prstGeom>
          <a:solidFill>
            <a:srgbClr val="007DB8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Consistent Azure Container Management</a:t>
            </a:r>
          </a:p>
        </p:txBody>
      </p:sp>
      <p:pic>
        <p:nvPicPr>
          <p:cNvPr id="30" name="Picture 2" descr="Image result for azure iot hub logo">
            <a:extLst>
              <a:ext uri="{FF2B5EF4-FFF2-40B4-BE49-F238E27FC236}">
                <a16:creationId xmlns:a16="http://schemas.microsoft.com/office/drawing/2014/main" id="{14A98C35-F64C-42EC-B381-AE8984F35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9" b="28648"/>
          <a:stretch/>
        </p:blipFill>
        <p:spPr bwMode="auto">
          <a:xfrm>
            <a:off x="5049833" y="1740154"/>
            <a:ext cx="1535158" cy="9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4E9A79-A3B7-4EDF-9C50-A325AB6C5CD1}"/>
              </a:ext>
            </a:extLst>
          </p:cNvPr>
          <p:cNvSpPr/>
          <p:nvPr/>
        </p:nvSpPr>
        <p:spPr>
          <a:xfrm>
            <a:off x="1515301" y="4106259"/>
            <a:ext cx="8766776" cy="839220"/>
          </a:xfrm>
          <a:prstGeom prst="rect">
            <a:avLst/>
          </a:prstGeom>
          <a:solidFill>
            <a:srgbClr val="0076CE"/>
          </a:solidFill>
          <a:ln w="12700" cmpd="sng">
            <a:noFill/>
          </a:ln>
          <a:effectLst/>
        </p:spPr>
        <p:txBody>
          <a:bodyPr wrap="square" lIns="182854" tIns="137141" rIns="137141" bIns="137141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Microsoft will deliver additional Azure services through frequent updates to Azure Stack Hub. </a:t>
            </a:r>
          </a:p>
        </p:txBody>
      </p:sp>
    </p:spTree>
    <p:extLst>
      <p:ext uri="{BB962C8B-B14F-4D97-AF65-F5344CB8AC3E}">
        <p14:creationId xmlns:p14="http://schemas.microsoft.com/office/powerpoint/2010/main" val="10524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6C306-1C68-4366-B026-CD2F8E2D1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511566"/>
            <a:ext cx="6038469" cy="4061920"/>
          </a:xfrm>
        </p:spPr>
        <p:txBody>
          <a:bodyPr/>
          <a:lstStyle/>
          <a:p>
            <a:r>
              <a:rPr lang="en-US" sz="2000" b="1" dirty="0"/>
              <a:t>ACR Private Preview</a:t>
            </a:r>
          </a:p>
          <a:p>
            <a:r>
              <a:rPr lang="en-US" sz="2000" b="1" dirty="0"/>
              <a:t>AKS Resource Provider on Azure Stack</a:t>
            </a:r>
          </a:p>
          <a:p>
            <a:r>
              <a:rPr lang="en-US" sz="2000" b="1" dirty="0"/>
              <a:t>Arc support for AKS engine clusters</a:t>
            </a:r>
          </a:p>
          <a:p>
            <a:r>
              <a:rPr lang="en-US" sz="2000" b="1" dirty="0"/>
              <a:t>Azure Stack Hub Fleet Management Preview</a:t>
            </a:r>
          </a:p>
          <a:p>
            <a:r>
              <a:rPr lang="en-US" sz="2000" b="1" dirty="0"/>
              <a:t>CloudAssert Multi-Cloud management solution for Hub</a:t>
            </a:r>
          </a:p>
          <a:p>
            <a:r>
              <a:rPr lang="en-US" sz="2000" b="1" dirty="0"/>
              <a:t>FHIR Server on Azure Stack Hub</a:t>
            </a:r>
          </a:p>
          <a:p>
            <a:r>
              <a:rPr lang="en-US" sz="2000" b="1" dirty="0"/>
              <a:t>Inner Eye on Azure Stack Hub</a:t>
            </a:r>
          </a:p>
          <a:p>
            <a:r>
              <a:rPr lang="en-US" sz="2000" b="1" dirty="0" err="1"/>
              <a:t>ManagedIQ</a:t>
            </a:r>
            <a:r>
              <a:rPr lang="en-US" sz="2000" b="1" dirty="0"/>
              <a:t> (</a:t>
            </a:r>
            <a:r>
              <a:rPr lang="en-US" sz="2000" b="1" dirty="0" err="1"/>
              <a:t>CloudForms</a:t>
            </a:r>
            <a:r>
              <a:rPr lang="en-US" sz="2000" b="1" dirty="0"/>
              <a:t>) public preview</a:t>
            </a:r>
          </a:p>
          <a:p>
            <a:r>
              <a:rPr lang="en-US" sz="2000" b="1" dirty="0"/>
              <a:t>Manufacturing Solution for AI in factories</a:t>
            </a:r>
          </a:p>
          <a:p>
            <a:r>
              <a:rPr lang="en-US" sz="2000" b="1" dirty="0"/>
              <a:t>Support for Windows containers &amp; Azure CNI on 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13C9-B596-4742-8588-C07AD54339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8107C69-3D82-481D-BBCA-EDB10F1A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510181"/>
            <a:ext cx="10131697" cy="431800"/>
          </a:xfrm>
        </p:spPr>
        <p:txBody>
          <a:bodyPr/>
          <a:lstStyle/>
          <a:p>
            <a:r>
              <a:rPr lang="en-US" b="1" dirty="0"/>
              <a:t>Azure Stack Hub Announcements at Microsoft Build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april@www.proseware.com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www.proseware.com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b="7127"/>
          <a:stretch>
            <a:fillRect/>
          </a:stretch>
        </p:blipFill>
        <p:spPr>
          <a:xfrm>
            <a:off x="1" y="-17261"/>
            <a:ext cx="10655455" cy="6858000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EB40FBC6-665E-4148-B0BF-871A5E4C9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A60FC-4F9D-4C43-8D13-81556C35915E}"/>
              </a:ext>
            </a:extLst>
          </p:cNvPr>
          <p:cNvSpPr txBox="1"/>
          <p:nvPr/>
        </p:nvSpPr>
        <p:spPr>
          <a:xfrm>
            <a:off x="8247880" y="4898052"/>
            <a:ext cx="129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YkJayanth</a:t>
            </a:r>
          </a:p>
        </p:txBody>
      </p:sp>
      <p:pic>
        <p:nvPicPr>
          <p:cNvPr id="1038" name="Picture 14" descr="Image result for twitter logo">
            <a:extLst>
              <a:ext uri="{FF2B5EF4-FFF2-40B4-BE49-F238E27FC236}">
                <a16:creationId xmlns:a16="http://schemas.microsoft.com/office/drawing/2014/main" id="{9BAEF0E4-94E2-4C61-996E-28A76557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53" y="4984028"/>
            <a:ext cx="436646" cy="31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499</Words>
  <Application>Microsoft Office PowerPoint</Application>
  <PresentationFormat>Widescreen</PresentationFormat>
  <Paragraphs>115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Segoe UI</vt:lpstr>
      <vt:lpstr>Segoe UI Light</vt:lpstr>
      <vt:lpstr>Segoe UI Semibold</vt:lpstr>
      <vt:lpstr>Times New Roman</vt:lpstr>
      <vt:lpstr>Wingdings</vt:lpstr>
      <vt:lpstr>Office Theme</vt:lpstr>
      <vt:lpstr>Presentation Title</vt:lpstr>
      <vt:lpstr>PowerPoint Presentation</vt:lpstr>
      <vt:lpstr> Key Drivers for Hybrid Cloud Potential Blockers for Azure Public Adoption: </vt:lpstr>
      <vt:lpstr> Microsoft Hybrid Portfolio </vt:lpstr>
      <vt:lpstr>Azure Stack Hub</vt:lpstr>
      <vt:lpstr>Consistent Azure IaaS Services</vt:lpstr>
      <vt:lpstr>Consistent Azure PaaS Services</vt:lpstr>
      <vt:lpstr>Azure Stack Hub Announcements at Microsoft Build 2020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2020-05-09T08:40:23Z</dcterms:created>
  <dcterms:modified xsi:type="dcterms:W3CDTF">2020-06-13T04:20:43Z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7de70ee2-0cb4-4d60-aee5-75ef2c4c8a90_Enabled">
    <vt:lpwstr>True</vt:lpwstr>
  </property>
  <property fmtid="{D5CDD505-2E9C-101B-9397-08002B2CF9AE}" pid="4" name="MSIP_Label_7de70ee2-0cb4-4d60-aee5-75ef2c4c8a90_SiteId">
    <vt:lpwstr>945c199a-83a2-4e80-9f8c-5a91be5752dd</vt:lpwstr>
  </property>
  <property fmtid="{D5CDD505-2E9C-101B-9397-08002B2CF9AE}" pid="5" name="MSIP_Label_7de70ee2-0cb4-4d60-aee5-75ef2c4c8a90_Owner">
    <vt:lpwstr>Jayanth_Yk@Dell.com</vt:lpwstr>
  </property>
  <property fmtid="{D5CDD505-2E9C-101B-9397-08002B2CF9AE}" pid="6" name="MSIP_Label_7de70ee2-0cb4-4d60-aee5-75ef2c4c8a90_SetDate">
    <vt:lpwstr>2020-06-09T08:43:23.0774309Z</vt:lpwstr>
  </property>
  <property fmtid="{D5CDD505-2E9C-101B-9397-08002B2CF9AE}" pid="7" name="MSIP_Label_7de70ee2-0cb4-4d60-aee5-75ef2c4c8a90_Name">
    <vt:lpwstr>Internal Use</vt:lpwstr>
  </property>
  <property fmtid="{D5CDD505-2E9C-101B-9397-08002B2CF9AE}" pid="8" name="MSIP_Label_7de70ee2-0cb4-4d60-aee5-75ef2c4c8a90_Application">
    <vt:lpwstr>Microsoft Azure Information Protection</vt:lpwstr>
  </property>
  <property fmtid="{D5CDD505-2E9C-101B-9397-08002B2CF9AE}" pid="9" name="MSIP_Label_7de70ee2-0cb4-4d60-aee5-75ef2c4c8a90_ActionId">
    <vt:lpwstr>14c87067-dc6d-4e52-98dd-0434b4b61528</vt:lpwstr>
  </property>
  <property fmtid="{D5CDD505-2E9C-101B-9397-08002B2CF9AE}" pid="10" name="MSIP_Label_7de70ee2-0cb4-4d60-aee5-75ef2c4c8a90_Extended_MSFT_Method">
    <vt:lpwstr>Manual</vt:lpwstr>
  </property>
  <property fmtid="{D5CDD505-2E9C-101B-9397-08002B2CF9AE}" pid="11" name="MSIP_Label_da6fab74-d5af-4af7-a9a4-78d84655a626_Enabled">
    <vt:lpwstr>True</vt:lpwstr>
  </property>
  <property fmtid="{D5CDD505-2E9C-101B-9397-08002B2CF9AE}" pid="12" name="MSIP_Label_da6fab74-d5af-4af7-a9a4-78d84655a626_SiteId">
    <vt:lpwstr>945c199a-83a2-4e80-9f8c-5a91be5752dd</vt:lpwstr>
  </property>
  <property fmtid="{D5CDD505-2E9C-101B-9397-08002B2CF9AE}" pid="13" name="MSIP_Label_da6fab74-d5af-4af7-a9a4-78d84655a626_Owner">
    <vt:lpwstr>Jayanth_Yk@Dell.com</vt:lpwstr>
  </property>
  <property fmtid="{D5CDD505-2E9C-101B-9397-08002B2CF9AE}" pid="14" name="MSIP_Label_da6fab74-d5af-4af7-a9a4-78d84655a626_SetDate">
    <vt:lpwstr>2020-06-09T08:43:23.0774309Z</vt:lpwstr>
  </property>
  <property fmtid="{D5CDD505-2E9C-101B-9397-08002B2CF9AE}" pid="15" name="MSIP_Label_da6fab74-d5af-4af7-a9a4-78d84655a626_Name">
    <vt:lpwstr>Visual Marking</vt:lpwstr>
  </property>
  <property fmtid="{D5CDD505-2E9C-101B-9397-08002B2CF9AE}" pid="16" name="MSIP_Label_da6fab74-d5af-4af7-a9a4-78d84655a626_Application">
    <vt:lpwstr>Microsoft Azure Information Protection</vt:lpwstr>
  </property>
  <property fmtid="{D5CDD505-2E9C-101B-9397-08002B2CF9AE}" pid="17" name="MSIP_Label_da6fab74-d5af-4af7-a9a4-78d84655a626_ActionId">
    <vt:lpwstr>14c87067-dc6d-4e52-98dd-0434b4b61528</vt:lpwstr>
  </property>
  <property fmtid="{D5CDD505-2E9C-101B-9397-08002B2CF9AE}" pid="18" name="MSIP_Label_da6fab74-d5af-4af7-a9a4-78d84655a626_Parent">
    <vt:lpwstr>7de70ee2-0cb4-4d60-aee5-75ef2c4c8a90</vt:lpwstr>
  </property>
  <property fmtid="{D5CDD505-2E9C-101B-9397-08002B2CF9AE}" pid="19" name="MSIP_Label_da6fab74-d5af-4af7-a9a4-78d84655a626_Extended_MSFT_Method">
    <vt:lpwstr>Manual</vt:lpwstr>
  </property>
  <property fmtid="{D5CDD505-2E9C-101B-9397-08002B2CF9AE}" pid="20" name="aiplabel">
    <vt:lpwstr>Internal Use Visual Marking</vt:lpwstr>
  </property>
</Properties>
</file>